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Default Extension="wdp" ContentType="image/vnd.ms-photo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7" r:id="rId2"/>
    <p:sldId id="304" r:id="rId3"/>
    <p:sldId id="305" r:id="rId4"/>
    <p:sldId id="306" r:id="rId5"/>
    <p:sldId id="263" r:id="rId6"/>
    <p:sldId id="260" r:id="rId7"/>
    <p:sldId id="275" r:id="rId8"/>
    <p:sldId id="308" r:id="rId9"/>
    <p:sldId id="299" r:id="rId10"/>
    <p:sldId id="256" r:id="rId11"/>
    <p:sldId id="264" r:id="rId12"/>
    <p:sldId id="295" r:id="rId13"/>
    <p:sldId id="280" r:id="rId14"/>
    <p:sldId id="265" r:id="rId15"/>
    <p:sldId id="314" r:id="rId16"/>
    <p:sldId id="267" r:id="rId17"/>
    <p:sldId id="315" r:id="rId18"/>
    <p:sldId id="268" r:id="rId19"/>
    <p:sldId id="316" r:id="rId20"/>
    <p:sldId id="271" r:id="rId21"/>
    <p:sldId id="318" r:id="rId22"/>
    <p:sldId id="313" r:id="rId23"/>
    <p:sldId id="273" r:id="rId24"/>
    <p:sldId id="282" r:id="rId25"/>
    <p:sldId id="276" r:id="rId26"/>
    <p:sldId id="296" r:id="rId27"/>
    <p:sldId id="259" r:id="rId28"/>
    <p:sldId id="285" r:id="rId29"/>
    <p:sldId id="300" r:id="rId30"/>
    <p:sldId id="288" r:id="rId31"/>
    <p:sldId id="320" r:id="rId32"/>
    <p:sldId id="292" r:id="rId33"/>
    <p:sldId id="297" r:id="rId34"/>
    <p:sldId id="301" r:id="rId35"/>
    <p:sldId id="302" r:id="rId36"/>
    <p:sldId id="287" r:id="rId37"/>
    <p:sldId id="303" r:id="rId38"/>
    <p:sldId id="307" r:id="rId39"/>
    <p:sldId id="321" r:id="rId40"/>
    <p:sldId id="322" r:id="rId41"/>
    <p:sldId id="323" r:id="rId42"/>
    <p:sldId id="291" r:id="rId43"/>
    <p:sldId id="262" r:id="rId44"/>
    <p:sldId id="310" r:id="rId45"/>
    <p:sldId id="311" r:id="rId4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3" frameSlides="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9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A2C22-BDC4-1F45-8711-914A31DF1AD5}" type="datetimeFigureOut">
              <a:rPr lang="fr-FR" smtClean="0"/>
              <a:t>23/09/20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A912B-F9AB-8649-B154-AF00814C56F3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76B61-0362-1A44-91AD-0B7EE50338D4}" type="datetimeFigureOut">
              <a:rPr lang="fr-FR" smtClean="0"/>
              <a:pPr/>
              <a:t>22/09/20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4D071-A29A-3B4D-BD85-E2A0A106DA0B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 Présentation des participants</a:t>
            </a:r>
          </a:p>
          <a:p>
            <a:r>
              <a:rPr lang="fr-FR" dirty="0"/>
              <a:t>Attentes et relation aux sciences</a:t>
            </a:r>
          </a:p>
          <a:p>
            <a:r>
              <a:rPr lang="fr-FR" dirty="0"/>
              <a:t>Imagier</a:t>
            </a:r>
          </a:p>
          <a:p>
            <a:endParaRPr lang="fr-FR" dirty="0"/>
          </a:p>
          <a:p>
            <a:r>
              <a:rPr lang="fr-FR" dirty="0"/>
              <a:t>-  Annoncer le travail sur</a:t>
            </a:r>
            <a:r>
              <a:rPr lang="fr-FR" baseline="0" dirty="0"/>
              <a:t> les traces le dernier jour.  Donner grande enveloppe afin de conserver les traces</a:t>
            </a:r>
          </a:p>
          <a:p>
            <a:endParaRPr lang="fr-FR" baseline="0" dirty="0"/>
          </a:p>
          <a:p>
            <a:r>
              <a:rPr lang="fr-FR" baseline="0" dirty="0"/>
              <a:t>- </a:t>
            </a:r>
            <a:r>
              <a:rPr lang="fr-FR" dirty="0">
                <a:solidFill>
                  <a:srgbClr val="7030A0"/>
                </a:solidFill>
              </a:rPr>
              <a:t>Créer les groupes pour la flottaison :</a:t>
            </a:r>
          </a:p>
          <a:p>
            <a:pPr algn="ctr"/>
            <a:endParaRPr lang="fr-FR" dirty="0">
              <a:solidFill>
                <a:srgbClr val="7030A0"/>
              </a:solidFill>
            </a:endParaRPr>
          </a:p>
          <a:p>
            <a:pPr algn="ctr"/>
            <a:r>
              <a:rPr lang="fr-FR" dirty="0">
                <a:solidFill>
                  <a:srgbClr val="7030A0"/>
                </a:solidFill>
              </a:rPr>
              <a:t>Pêche aux canards : tous les 1 ensemble, les 2 et les 3 aussi.</a:t>
            </a:r>
          </a:p>
          <a:p>
            <a:pPr algn="ctr"/>
            <a:r>
              <a:rPr lang="fr-FR" dirty="0">
                <a:solidFill>
                  <a:srgbClr val="7030A0"/>
                </a:solidFill>
              </a:rPr>
              <a:t>Mettre un canard qui coule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951DB-D1AF-F64D-847C-B08177CC411F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05806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8F8A-97B6-B74B-87D6-A91A6BE0D9A5}" type="datetimeFigureOut">
              <a:rPr lang="fr-FR" smtClean="0"/>
              <a:pPr/>
              <a:t>22/09/20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2ADC-BB2E-EC4C-A2D0-3CC23FADF30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8F8A-97B6-B74B-87D6-A91A6BE0D9A5}" type="datetimeFigureOut">
              <a:rPr lang="fr-FR" smtClean="0"/>
              <a:pPr/>
              <a:t>22/09/20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2ADC-BB2E-EC4C-A2D0-3CC23FADF30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8F8A-97B6-B74B-87D6-A91A6BE0D9A5}" type="datetimeFigureOut">
              <a:rPr lang="fr-FR" smtClean="0"/>
              <a:pPr/>
              <a:t>22/09/20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2ADC-BB2E-EC4C-A2D0-3CC23FADF30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7816"/>
            <a:ext cx="8229600" cy="11398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3"/>
            <a:ext cx="4038600" cy="45307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4648200" y="1600203"/>
            <a:ext cx="4038600" cy="4530725"/>
          </a:xfrm>
        </p:spPr>
        <p:txBody>
          <a:bodyPr/>
          <a:lstStyle/>
          <a:p>
            <a:pPr lvl="0"/>
            <a:endParaRPr lang="fr-BE" noProof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D89F9-90DE-3449-B934-EABD4D10ACAC}" type="datetime1">
              <a:rPr lang="fr-BE" smtClean="0"/>
              <a:pPr>
                <a:defRPr/>
              </a:pPr>
              <a:t>22/09/20</a:t>
            </a:fld>
            <a:endParaRPr lang="fr-F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68E38D-3C1E-2646-BDC9-5633306F9A06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75560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8F8A-97B6-B74B-87D6-A91A6BE0D9A5}" type="datetimeFigureOut">
              <a:rPr lang="fr-FR" smtClean="0"/>
              <a:pPr/>
              <a:t>22/09/20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2ADC-BB2E-EC4C-A2D0-3CC23FADF30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8F8A-97B6-B74B-87D6-A91A6BE0D9A5}" type="datetimeFigureOut">
              <a:rPr lang="fr-FR" smtClean="0"/>
              <a:pPr/>
              <a:t>22/09/20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2ADC-BB2E-EC4C-A2D0-3CC23FADF30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8F8A-97B6-B74B-87D6-A91A6BE0D9A5}" type="datetimeFigureOut">
              <a:rPr lang="fr-FR" smtClean="0"/>
              <a:pPr/>
              <a:t>22/09/20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2ADC-BB2E-EC4C-A2D0-3CC23FADF30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8F8A-97B6-B74B-87D6-A91A6BE0D9A5}" type="datetimeFigureOut">
              <a:rPr lang="fr-FR" smtClean="0"/>
              <a:pPr/>
              <a:t>22/09/20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2ADC-BB2E-EC4C-A2D0-3CC23FADF30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8F8A-97B6-B74B-87D6-A91A6BE0D9A5}" type="datetimeFigureOut">
              <a:rPr lang="fr-FR" smtClean="0"/>
              <a:pPr/>
              <a:t>22/09/20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2ADC-BB2E-EC4C-A2D0-3CC23FADF30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8F8A-97B6-B74B-87D6-A91A6BE0D9A5}" type="datetimeFigureOut">
              <a:rPr lang="fr-FR" smtClean="0"/>
              <a:pPr/>
              <a:t>22/09/20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2ADC-BB2E-EC4C-A2D0-3CC23FADF30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8F8A-97B6-B74B-87D6-A91A6BE0D9A5}" type="datetimeFigureOut">
              <a:rPr lang="fr-FR" smtClean="0"/>
              <a:pPr/>
              <a:t>22/09/20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2ADC-BB2E-EC4C-A2D0-3CC23FADF30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8F8A-97B6-B74B-87D6-A91A6BE0D9A5}" type="datetimeFigureOut">
              <a:rPr lang="fr-FR" smtClean="0"/>
              <a:pPr/>
              <a:t>22/09/20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C2ADC-BB2E-EC4C-A2D0-3CC23FADF30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A8F8A-97B6-B74B-87D6-A91A6BE0D9A5}" type="datetimeFigureOut">
              <a:rPr lang="fr-FR" smtClean="0"/>
              <a:pPr/>
              <a:t>22/09/20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C2ADC-BB2E-EC4C-A2D0-3CC23FADF309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25.png"/><Relationship Id="rId5" Type="http://schemas.openxmlformats.org/officeDocument/2006/relationships/image" Target="../media/image32.png"/><Relationship Id="rId6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df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d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d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microsoft.com/office/2007/relationships/hdphoto" Target="../media/hdphoto1.wdp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df"/><Relationship Id="rId4" Type="http://schemas.openxmlformats.org/officeDocument/2006/relationships/image" Target="../media/image44.png"/><Relationship Id="rId5" Type="http://schemas.openxmlformats.org/officeDocument/2006/relationships/image" Target="../media/image45.pdf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47.pdf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pdf"/><Relationship Id="rId5" Type="http://schemas.openxmlformats.org/officeDocument/2006/relationships/image" Target="../media/image53.png"/><Relationship Id="rId6" Type="http://schemas.openxmlformats.org/officeDocument/2006/relationships/image" Target="../media/image54.pdf"/><Relationship Id="rId7" Type="http://schemas.openxmlformats.org/officeDocument/2006/relationships/image" Target="../media/image55.png"/><Relationship Id="rId8" Type="http://schemas.openxmlformats.org/officeDocument/2006/relationships/image" Target="../media/image56.pdf"/><Relationship Id="rId9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6" Type="http://schemas.openxmlformats.org/officeDocument/2006/relationships/image" Target="../media/image60.pdf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d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df"/><Relationship Id="rId5" Type="http://schemas.openxmlformats.org/officeDocument/2006/relationships/image" Target="../media/image65.png"/><Relationship Id="rId6" Type="http://schemas.openxmlformats.org/officeDocument/2006/relationships/image" Target="../media/image66.pdf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d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df"/><Relationship Id="rId3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df"/><Relationship Id="rId5" Type="http://schemas.openxmlformats.org/officeDocument/2006/relationships/image" Target="../media/image74.png"/><Relationship Id="rId6" Type="http://schemas.openxmlformats.org/officeDocument/2006/relationships/image" Target="../media/image75.pdf"/><Relationship Id="rId7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d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0.pn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df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d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eg"/><Relationship Id="rId3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df"/><Relationship Id="rId3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df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d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df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d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df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d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6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df"/><Relationship Id="rId5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d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df"/><Relationship Id="rId5" Type="http://schemas.openxmlformats.org/officeDocument/2006/relationships/image" Target="../media/image105.png"/><Relationship Id="rId6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d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df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d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Relationship Id="rId3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tiff"/><Relationship Id="rId3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tiff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tiff"/><Relationship Id="rId3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56310" y="406827"/>
            <a:ext cx="6858000" cy="1345307"/>
          </a:xfrm>
        </p:spPr>
        <p:txBody>
          <a:bodyPr>
            <a:noAutofit/>
          </a:bodyPr>
          <a:lstStyle/>
          <a:p>
            <a:r>
              <a:rPr lang="fr-BE" sz="4400" b="1" dirty="0" smtClean="0">
                <a:solidFill>
                  <a:schemeClr val="accent1"/>
                </a:solidFill>
              </a:rPr>
              <a:t>Améliorer </a:t>
            </a:r>
            <a:r>
              <a:rPr lang="fr-BE" sz="4400" b="1" dirty="0">
                <a:solidFill>
                  <a:schemeClr val="accent1"/>
                </a:solidFill>
              </a:rPr>
              <a:t>la qualité de l’air à </a:t>
            </a:r>
            <a:r>
              <a:rPr lang="fr-BE" sz="4400" b="1" dirty="0" smtClean="0">
                <a:solidFill>
                  <a:schemeClr val="accent1"/>
                </a:solidFill>
              </a:rPr>
              <a:t>l’école</a:t>
            </a:r>
          </a:p>
          <a:p>
            <a:endParaRPr lang="fr-BE" sz="4400" b="1" dirty="0" smtClean="0">
              <a:solidFill>
                <a:schemeClr val="accent1"/>
              </a:solidFill>
            </a:endParaRPr>
          </a:p>
          <a:p>
            <a:r>
              <a:rPr lang="fr-BE" sz="4400" b="1" dirty="0" smtClean="0">
                <a:solidFill>
                  <a:schemeClr val="accent1"/>
                </a:solidFill>
              </a:rPr>
              <a:t>Projet capteurs CO</a:t>
            </a:r>
            <a:r>
              <a:rPr lang="fr-BE" sz="4400" b="1" baseline="-25000" dirty="0" smtClean="0">
                <a:solidFill>
                  <a:schemeClr val="accent1"/>
                </a:solidFill>
              </a:rPr>
              <a:t>2</a:t>
            </a:r>
            <a:endParaRPr lang="en-US" sz="4400" b="1" baseline="-25000" dirty="0">
              <a:solidFill>
                <a:schemeClr val="accent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5A61BB6-3C8A-0344-82BA-12A538AAB462}"/>
              </a:ext>
            </a:extLst>
          </p:cNvPr>
          <p:cNvGrpSpPr>
            <a:grpSpLocks noChangeAspect="1"/>
          </p:cNvGrpSpPr>
          <p:nvPr/>
        </p:nvGrpSpPr>
        <p:grpSpPr>
          <a:xfrm>
            <a:off x="519008" y="4386907"/>
            <a:ext cx="8304437" cy="1545120"/>
            <a:chOff x="1140994" y="2957432"/>
            <a:chExt cx="7675346" cy="1318220"/>
          </a:xfrm>
        </p:grpSpPr>
        <p:pic>
          <p:nvPicPr>
            <p:cNvPr id="4" name="Image 3" descr="https://www.issep.be/wp-content/uploads/logo-entreprise-ISSeP-reduction.jpg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994" y="2957432"/>
              <a:ext cx="1143833" cy="13182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Image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3549651" y="3132977"/>
              <a:ext cx="2402204" cy="1135837"/>
            </a:xfrm>
            <a:prstGeom prst="rect">
              <a:avLst/>
            </a:prstGeom>
          </p:spPr>
        </p:pic>
        <p:pic>
          <p:nvPicPr>
            <p:cNvPr id="6" name="Image 5" descr="Logo SPW environnement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362" y="3132977"/>
              <a:ext cx="1795978" cy="87322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15607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958814"/>
            <a:ext cx="7772400" cy="1581418"/>
          </a:xfrm>
        </p:spPr>
        <p:txBody>
          <a:bodyPr>
            <a:normAutofit fontScale="90000"/>
          </a:bodyPr>
          <a:lstStyle/>
          <a:p>
            <a:r>
              <a:rPr lang="fr-FR" sz="3600" b="1" dirty="0" smtClean="0">
                <a:solidFill>
                  <a:schemeClr val="accent1"/>
                </a:solidFill>
              </a:rPr>
              <a:t>Des séquences d’activités pensées en progression pour…</a:t>
            </a:r>
            <a:r>
              <a:rPr lang="fr-FR" dirty="0" smtClean="0">
                <a:solidFill>
                  <a:schemeClr val="accent1"/>
                </a:solidFill>
              </a:rPr>
              <a:t/>
            </a:r>
            <a:br>
              <a:rPr lang="fr-FR" dirty="0" smtClean="0">
                <a:solidFill>
                  <a:schemeClr val="accent1"/>
                </a:solidFill>
              </a:rPr>
            </a:br>
            <a:r>
              <a:rPr lang="fr-FR" dirty="0" smtClean="0">
                <a:solidFill>
                  <a:schemeClr val="accent1"/>
                </a:solidFill>
              </a:rPr>
              <a:t/>
            </a:r>
            <a:br>
              <a:rPr lang="fr-FR" dirty="0" smtClean="0">
                <a:solidFill>
                  <a:schemeClr val="accent1"/>
                </a:solidFill>
              </a:rPr>
            </a:b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89389" y="1437800"/>
            <a:ext cx="8156483" cy="9291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2"/>
                </a:solidFill>
              </a:rPr>
              <a:t>Développer des démarches scientifiques et des savoir-faire</a:t>
            </a:r>
          </a:p>
          <a:p>
            <a:r>
              <a:rPr lang="fr-FR" sz="2400" dirty="0" smtClean="0">
                <a:solidFill>
                  <a:schemeClr val="accent1"/>
                </a:solidFill>
              </a:rPr>
              <a:t>- Se mettre en recherche </a:t>
            </a:r>
          </a:p>
          <a:p>
            <a:r>
              <a:rPr lang="fr-FR" sz="2400" dirty="0" smtClean="0">
                <a:solidFill>
                  <a:schemeClr val="accent1"/>
                </a:solidFill>
              </a:rPr>
              <a:t>- Se poser des questions</a:t>
            </a:r>
          </a:p>
          <a:p>
            <a:pPr>
              <a:buFontTx/>
              <a:buChar char="-"/>
            </a:pPr>
            <a:r>
              <a:rPr lang="fr-FR" sz="2400" dirty="0" smtClean="0">
                <a:solidFill>
                  <a:schemeClr val="accent1"/>
                </a:solidFill>
              </a:rPr>
              <a:t> Formuler des hypothèses</a:t>
            </a:r>
          </a:p>
          <a:p>
            <a:pPr>
              <a:buFontTx/>
              <a:buChar char="-"/>
            </a:pPr>
            <a:r>
              <a:rPr lang="fr-FR" sz="2400" dirty="0" smtClean="0">
                <a:solidFill>
                  <a:schemeClr val="accent1"/>
                </a:solidFill>
              </a:rPr>
              <a:t> Manipuler, tester, expérimenter, observer</a:t>
            </a:r>
          </a:p>
          <a:p>
            <a:pPr>
              <a:buFontTx/>
              <a:buChar char="-"/>
            </a:pPr>
            <a:r>
              <a:rPr lang="fr-FR" sz="2400" dirty="0" smtClean="0">
                <a:solidFill>
                  <a:schemeClr val="accent1"/>
                </a:solidFill>
              </a:rPr>
              <a:t> Concevoir un protocole scientifique </a:t>
            </a:r>
          </a:p>
          <a:p>
            <a:pPr>
              <a:buFontTx/>
              <a:buChar char="-"/>
            </a:pPr>
            <a:r>
              <a:rPr lang="fr-FR" sz="2400" dirty="0" smtClean="0">
                <a:solidFill>
                  <a:schemeClr val="accent1"/>
                </a:solidFill>
              </a:rPr>
              <a:t> Analyser et communiquer des résultats</a:t>
            </a:r>
          </a:p>
          <a:p>
            <a:pPr>
              <a:buFontTx/>
              <a:buChar char="-"/>
            </a:pPr>
            <a:endParaRPr lang="fr-FR" sz="2400" dirty="0" smtClean="0">
              <a:solidFill>
                <a:schemeClr val="accent1"/>
              </a:solidFill>
            </a:endParaRPr>
          </a:p>
          <a:p>
            <a:r>
              <a:rPr lang="fr-FR" sz="2400" b="1" dirty="0" smtClean="0">
                <a:solidFill>
                  <a:schemeClr val="tx2"/>
                </a:solidFill>
              </a:rPr>
              <a:t>Développer des savoirs scientifiques</a:t>
            </a:r>
          </a:p>
          <a:p>
            <a:pPr>
              <a:buFontTx/>
              <a:buChar char="-"/>
            </a:pPr>
            <a:r>
              <a:rPr lang="fr-FR" sz="2400" dirty="0" smtClean="0">
                <a:solidFill>
                  <a:schemeClr val="accent1"/>
                </a:solidFill>
              </a:rPr>
              <a:t> L’existence, la matérialité, les propriétés et la composition de l’air</a:t>
            </a:r>
          </a:p>
          <a:p>
            <a:endParaRPr lang="fr-FR" sz="2400" dirty="0" smtClean="0">
              <a:solidFill>
                <a:schemeClr val="accent1"/>
              </a:solidFill>
            </a:endParaRPr>
          </a:p>
          <a:p>
            <a:r>
              <a:rPr lang="fr-FR" sz="2400" b="1" dirty="0" smtClean="0">
                <a:solidFill>
                  <a:schemeClr val="tx2"/>
                </a:solidFill>
              </a:rPr>
              <a:t>Appliquer une démarche ERE</a:t>
            </a:r>
          </a:p>
          <a:p>
            <a:r>
              <a:rPr lang="fr-FR" sz="2400" dirty="0" smtClean="0">
                <a:solidFill>
                  <a:schemeClr val="accent1"/>
                </a:solidFill>
              </a:rPr>
              <a:t>- Agir en s’appuyant sur les sciences </a:t>
            </a:r>
          </a:p>
          <a:p>
            <a:pPr>
              <a:buFontTx/>
              <a:buChar char="-"/>
            </a:pPr>
            <a:endParaRPr lang="fr-FR" sz="2400" dirty="0" smtClean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endParaRPr lang="fr-FR" sz="2400" dirty="0" smtClean="0">
              <a:solidFill>
                <a:schemeClr val="accent1"/>
              </a:solidFill>
            </a:endParaRPr>
          </a:p>
          <a:p>
            <a:endParaRPr lang="fr-FR" sz="2400" dirty="0" smtClean="0">
              <a:solidFill>
                <a:schemeClr val="accent1"/>
              </a:solidFill>
            </a:endParaRPr>
          </a:p>
          <a:p>
            <a:r>
              <a:rPr lang="fr-FR" sz="2400" dirty="0" smtClean="0">
                <a:solidFill>
                  <a:schemeClr val="accent1"/>
                </a:solidFill>
              </a:rPr>
              <a:t> </a:t>
            </a:r>
            <a:br>
              <a:rPr lang="fr-FR" sz="2400" dirty="0" smtClean="0">
                <a:solidFill>
                  <a:schemeClr val="accent1"/>
                </a:solidFill>
              </a:rPr>
            </a:br>
            <a:endParaRPr lang="fr-FR" sz="2400" dirty="0" smtClean="0">
              <a:solidFill>
                <a:schemeClr val="accent1"/>
              </a:solidFill>
            </a:endParaRPr>
          </a:p>
          <a:p>
            <a:endParaRPr lang="fr-FR" dirty="0" smtClean="0">
              <a:solidFill>
                <a:schemeClr val="accent1"/>
              </a:solidFill>
            </a:endParaRPr>
          </a:p>
          <a:p>
            <a:endParaRPr lang="fr-FR" dirty="0" smtClean="0">
              <a:solidFill>
                <a:schemeClr val="accent1"/>
              </a:solidFill>
            </a:endParaRPr>
          </a:p>
          <a:p>
            <a:endParaRPr lang="fr-FR" dirty="0" smtClean="0">
              <a:solidFill>
                <a:schemeClr val="accent1"/>
              </a:solidFill>
            </a:endParaRPr>
          </a:p>
          <a:p>
            <a:endParaRPr lang="fr-FR" dirty="0" smtClean="0">
              <a:solidFill>
                <a:schemeClr val="accent1"/>
              </a:solidFill>
            </a:endParaRPr>
          </a:p>
          <a:p>
            <a:endParaRPr lang="fr-FR" dirty="0" smtClean="0">
              <a:solidFill>
                <a:schemeClr val="accent1"/>
              </a:solidFill>
            </a:endParaRPr>
          </a:p>
          <a:p>
            <a:endParaRPr lang="fr-FR" dirty="0" smtClean="0">
              <a:solidFill>
                <a:schemeClr val="accent1"/>
              </a:solidFill>
            </a:endParaRPr>
          </a:p>
          <a:p>
            <a:endParaRPr lang="fr-F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295052" y="3479769"/>
            <a:ext cx="7347802" cy="324170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52391" y="353650"/>
            <a:ext cx="7509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752391" y="353650"/>
            <a:ext cx="4348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14" name="Image 13" descr="Une image contenant intérieur, capture d’écran&#10;&#10;&#10;&#10;Description générée automatiquement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145FE53-5A62-E245-BF46-7A9A7F6D0F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405857" y="136523"/>
            <a:ext cx="7855898" cy="263003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6C94E31-D74B-7C46-BBBA-15069CDF83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405858" y="3058281"/>
            <a:ext cx="6878389" cy="42148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6A9E6E8-F2F5-9445-BFD9-58A3371BEC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7597673" y="52164"/>
            <a:ext cx="1531912" cy="232500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14B3E2A-F3B2-F145-8113-A677AB83F43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7561640" y="5854349"/>
            <a:ext cx="1287308" cy="65605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59720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958814"/>
            <a:ext cx="7772400" cy="1581418"/>
          </a:xfrm>
        </p:spPr>
        <p:txBody>
          <a:bodyPr>
            <a:normAutofit fontScale="90000"/>
          </a:bodyPr>
          <a:lstStyle/>
          <a:p>
            <a:r>
              <a:rPr lang="fr-FR" sz="3600" b="1" dirty="0" smtClean="0">
                <a:solidFill>
                  <a:schemeClr val="accent1"/>
                </a:solidFill>
              </a:rPr>
              <a:t>Des séquences d’activités pensées en progression pour les élèves </a:t>
            </a:r>
            <a:r>
              <a:rPr lang="fr-FR" sz="3600" b="1" dirty="0" smtClean="0">
                <a:solidFill>
                  <a:schemeClr val="tx2"/>
                </a:solidFill>
              </a:rPr>
              <a:t>de 9 à 14 ans</a:t>
            </a:r>
            <a:r>
              <a:rPr lang="fr-FR" dirty="0" smtClean="0">
                <a:solidFill>
                  <a:schemeClr val="accent1"/>
                </a:solidFill>
              </a:rPr>
              <a:t/>
            </a:r>
            <a:br>
              <a:rPr lang="fr-FR" dirty="0" smtClean="0">
                <a:solidFill>
                  <a:schemeClr val="accent1"/>
                </a:solidFill>
              </a:rPr>
            </a:br>
            <a:r>
              <a:rPr lang="fr-FR" dirty="0" smtClean="0">
                <a:solidFill>
                  <a:schemeClr val="accent1"/>
                </a:solidFill>
              </a:rPr>
              <a:t/>
            </a:r>
            <a:br>
              <a:rPr lang="fr-FR" dirty="0" smtClean="0">
                <a:solidFill>
                  <a:schemeClr val="accent1"/>
                </a:solidFill>
              </a:rPr>
            </a:b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89389" y="1681036"/>
            <a:ext cx="8156483" cy="83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b="1" dirty="0" smtClean="0">
              <a:solidFill>
                <a:schemeClr val="tx2"/>
              </a:solidFill>
            </a:endParaRPr>
          </a:p>
          <a:p>
            <a:r>
              <a:rPr lang="fr-FR" sz="2400" b="1" dirty="0" smtClean="0">
                <a:solidFill>
                  <a:schemeClr val="tx2"/>
                </a:solidFill>
              </a:rPr>
              <a:t>Séquence 1</a:t>
            </a:r>
          </a:p>
          <a:p>
            <a:r>
              <a:rPr lang="fr-FR" sz="2400" dirty="0" smtClean="0">
                <a:solidFill>
                  <a:schemeClr val="accent1"/>
                </a:solidFill>
              </a:rPr>
              <a:t>La matérialité de l’air</a:t>
            </a:r>
          </a:p>
          <a:p>
            <a:endParaRPr lang="fr-FR" sz="2400" dirty="0" smtClean="0">
              <a:solidFill>
                <a:schemeClr val="accent1"/>
              </a:solidFill>
            </a:endParaRPr>
          </a:p>
          <a:p>
            <a:endParaRPr lang="fr-FR" sz="2400" b="1" dirty="0" smtClean="0">
              <a:solidFill>
                <a:schemeClr val="tx2"/>
              </a:solidFill>
            </a:endParaRPr>
          </a:p>
          <a:p>
            <a:r>
              <a:rPr lang="fr-FR" sz="2400" b="1" dirty="0" smtClean="0">
                <a:solidFill>
                  <a:schemeClr val="tx2"/>
                </a:solidFill>
              </a:rPr>
              <a:t>Séquence 2</a:t>
            </a:r>
          </a:p>
          <a:p>
            <a:r>
              <a:rPr lang="fr-FR" sz="2400" dirty="0" smtClean="0">
                <a:solidFill>
                  <a:schemeClr val="accent1"/>
                </a:solidFill>
              </a:rPr>
              <a:t>La composition de l’air et sa modification par la respiration</a:t>
            </a:r>
          </a:p>
          <a:p>
            <a:endParaRPr lang="fr-FR" sz="2400" dirty="0" smtClean="0">
              <a:solidFill>
                <a:schemeClr val="accent1"/>
              </a:solidFill>
            </a:endParaRPr>
          </a:p>
          <a:p>
            <a:endParaRPr lang="fr-FR" sz="2400" b="1" dirty="0" smtClean="0">
              <a:solidFill>
                <a:schemeClr val="tx2"/>
              </a:solidFill>
            </a:endParaRPr>
          </a:p>
          <a:p>
            <a:r>
              <a:rPr lang="fr-FR" sz="2400" b="1" dirty="0" smtClean="0">
                <a:solidFill>
                  <a:schemeClr val="tx2"/>
                </a:solidFill>
              </a:rPr>
              <a:t>Séquence 3</a:t>
            </a:r>
          </a:p>
          <a:p>
            <a:r>
              <a:rPr lang="fr-FR" sz="2400" dirty="0" smtClean="0">
                <a:solidFill>
                  <a:schemeClr val="accent1"/>
                </a:solidFill>
              </a:rPr>
              <a:t>Les effets de l’aération sur le taux de CO</a:t>
            </a:r>
            <a:r>
              <a:rPr lang="fr-FR" sz="2400" baseline="-25000" dirty="0" smtClean="0">
                <a:solidFill>
                  <a:schemeClr val="accent1"/>
                </a:solidFill>
              </a:rPr>
              <a:t>2</a:t>
            </a:r>
            <a:r>
              <a:rPr lang="fr-FR" sz="2400" dirty="0" smtClean="0">
                <a:solidFill>
                  <a:schemeClr val="accent1"/>
                </a:solidFill>
              </a:rPr>
              <a:t> d’une classe</a:t>
            </a:r>
          </a:p>
          <a:p>
            <a:endParaRPr lang="fr-FR" sz="2400" b="1" dirty="0" smtClean="0">
              <a:solidFill>
                <a:schemeClr val="tx2"/>
              </a:solidFill>
            </a:endParaRPr>
          </a:p>
          <a:p>
            <a:endParaRPr lang="fr-FR" sz="2400" b="1" dirty="0" smtClean="0">
              <a:solidFill>
                <a:schemeClr val="tx2"/>
              </a:solidFill>
            </a:endParaRPr>
          </a:p>
          <a:p>
            <a:endParaRPr lang="fr-FR" sz="2400" b="1" dirty="0" smtClean="0">
              <a:solidFill>
                <a:schemeClr val="tx2"/>
              </a:solidFill>
            </a:endParaRPr>
          </a:p>
          <a:p>
            <a:endParaRPr lang="fr-FR" sz="2400" dirty="0" smtClean="0">
              <a:solidFill>
                <a:schemeClr val="accent1"/>
              </a:solidFill>
            </a:endParaRPr>
          </a:p>
          <a:p>
            <a:r>
              <a:rPr lang="fr-FR" sz="2400" dirty="0" smtClean="0">
                <a:solidFill>
                  <a:schemeClr val="accent1"/>
                </a:solidFill>
              </a:rPr>
              <a:t> </a:t>
            </a:r>
            <a:br>
              <a:rPr lang="fr-FR" sz="2400" dirty="0" smtClean="0">
                <a:solidFill>
                  <a:schemeClr val="accent1"/>
                </a:solidFill>
              </a:rPr>
            </a:br>
            <a:endParaRPr lang="fr-FR" sz="2400" dirty="0" smtClean="0">
              <a:solidFill>
                <a:schemeClr val="accent1"/>
              </a:solidFill>
            </a:endParaRPr>
          </a:p>
          <a:p>
            <a:endParaRPr lang="fr-FR" dirty="0" smtClean="0">
              <a:solidFill>
                <a:schemeClr val="accent1"/>
              </a:solidFill>
            </a:endParaRPr>
          </a:p>
          <a:p>
            <a:endParaRPr lang="fr-FR" dirty="0" smtClean="0">
              <a:solidFill>
                <a:schemeClr val="accent1"/>
              </a:solidFill>
            </a:endParaRPr>
          </a:p>
          <a:p>
            <a:endParaRPr lang="fr-FR" dirty="0" smtClean="0">
              <a:solidFill>
                <a:schemeClr val="accent1"/>
              </a:solidFill>
            </a:endParaRPr>
          </a:p>
          <a:p>
            <a:endParaRPr lang="fr-FR" dirty="0" smtClean="0">
              <a:solidFill>
                <a:schemeClr val="accent1"/>
              </a:solidFill>
            </a:endParaRPr>
          </a:p>
          <a:p>
            <a:endParaRPr lang="fr-FR" dirty="0" smtClean="0">
              <a:solidFill>
                <a:schemeClr val="accent1"/>
              </a:solidFill>
            </a:endParaRPr>
          </a:p>
          <a:p>
            <a:endParaRPr lang="fr-FR" dirty="0" smtClean="0">
              <a:solidFill>
                <a:schemeClr val="accent1"/>
              </a:solidFill>
            </a:endParaRPr>
          </a:p>
          <a:p>
            <a:endParaRPr lang="fr-F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960309"/>
            <a:ext cx="8229600" cy="221921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b="1" dirty="0" smtClean="0">
                <a:solidFill>
                  <a:schemeClr val="tx2"/>
                </a:solidFill>
              </a:rPr>
              <a:t>Séquence 1</a:t>
            </a:r>
            <a:br>
              <a:rPr lang="fr-FR" b="1" dirty="0" smtClean="0">
                <a:solidFill>
                  <a:schemeClr val="tx2"/>
                </a:solidFill>
              </a:rPr>
            </a:br>
            <a:r>
              <a:rPr lang="fr-FR" b="1" dirty="0" smtClean="0">
                <a:solidFill>
                  <a:schemeClr val="tx2"/>
                </a:solidFill>
              </a:rPr>
              <a:t/>
            </a:r>
            <a:br>
              <a:rPr lang="fr-FR" b="1" dirty="0" smtClean="0">
                <a:solidFill>
                  <a:schemeClr val="tx2"/>
                </a:solidFill>
              </a:rPr>
            </a:br>
            <a:r>
              <a:rPr lang="fr-FR" dirty="0" smtClean="0">
                <a:solidFill>
                  <a:schemeClr val="accent1"/>
                </a:solidFill>
              </a:rPr>
              <a:t>La matérialité de l’air</a:t>
            </a:r>
            <a:br>
              <a:rPr lang="fr-FR" dirty="0" smtClean="0">
                <a:solidFill>
                  <a:schemeClr val="accent1"/>
                </a:solidFill>
              </a:rPr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A203FBE-2C38-D741-A34E-8E98E8822F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 rot="5400000">
            <a:off x="5734323" y="1194544"/>
            <a:ext cx="2907394" cy="294285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BEC84C6-1973-C244-B1DF-8C03855F4AD9}"/>
              </a:ext>
            </a:extLst>
          </p:cNvPr>
          <p:cNvSpPr txBox="1"/>
          <p:nvPr/>
        </p:nvSpPr>
        <p:spPr>
          <a:xfrm>
            <a:off x="853004" y="3871950"/>
            <a:ext cx="721395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solidFill>
                  <a:schemeClr val="accent2"/>
                </a:solidFill>
                <a:latin typeface="Calibri"/>
              </a:rPr>
              <a:t>Qu’est-ce que l’air ? Où y a-t-il de l’air ?</a:t>
            </a:r>
          </a:p>
          <a:p>
            <a:endParaRPr lang="fr-FR" sz="2000" dirty="0" smtClean="0">
              <a:solidFill>
                <a:schemeClr val="accent1"/>
              </a:solidFill>
              <a:latin typeface="Calibri"/>
            </a:endParaRPr>
          </a:p>
          <a:p>
            <a:pPr lvl="2"/>
            <a:r>
              <a:rPr lang="fr-FR" sz="2000" i="1" dirty="0" smtClean="0">
                <a:solidFill>
                  <a:schemeClr val="accent5"/>
                </a:solidFill>
                <a:latin typeface="Calibri"/>
              </a:rPr>
              <a:t>« C’est </a:t>
            </a:r>
            <a:r>
              <a:rPr lang="fr-FR" sz="2000" i="1" dirty="0">
                <a:solidFill>
                  <a:schemeClr val="accent5"/>
                </a:solidFill>
                <a:latin typeface="Calibri"/>
              </a:rPr>
              <a:t>le vent, il y en a </a:t>
            </a:r>
            <a:r>
              <a:rPr lang="fr-FR" sz="2000" i="1" dirty="0" smtClean="0">
                <a:solidFill>
                  <a:schemeClr val="accent5"/>
                </a:solidFill>
                <a:latin typeface="Calibri"/>
              </a:rPr>
              <a:t>dehors » </a:t>
            </a:r>
          </a:p>
          <a:p>
            <a:pPr lvl="2"/>
            <a:r>
              <a:rPr lang="fr-FR" sz="2000" i="1" dirty="0" smtClean="0">
                <a:solidFill>
                  <a:schemeClr val="accent5"/>
                </a:solidFill>
                <a:latin typeface="Calibri"/>
              </a:rPr>
              <a:t>« C’est </a:t>
            </a:r>
            <a:r>
              <a:rPr lang="fr-FR" sz="2000" i="1" dirty="0">
                <a:solidFill>
                  <a:schemeClr val="accent5"/>
                </a:solidFill>
                <a:latin typeface="Calibri"/>
              </a:rPr>
              <a:t>quand il y a  de la </a:t>
            </a:r>
            <a:r>
              <a:rPr lang="fr-FR" sz="2000" i="1" dirty="0" smtClean="0">
                <a:solidFill>
                  <a:schemeClr val="accent5"/>
                </a:solidFill>
                <a:latin typeface="Calibri"/>
              </a:rPr>
              <a:t>fumée »</a:t>
            </a:r>
          </a:p>
          <a:p>
            <a:endParaRPr lang="fr-FR" sz="2000" dirty="0" smtClean="0">
              <a:solidFill>
                <a:schemeClr val="accent1"/>
              </a:solidFill>
              <a:latin typeface="Calibri"/>
            </a:endParaRPr>
          </a:p>
          <a:p>
            <a:endParaRPr lang="fr-FR" sz="2000" dirty="0" smtClean="0">
              <a:solidFill>
                <a:schemeClr val="accent1"/>
              </a:solidFill>
              <a:latin typeface="Calibri"/>
            </a:endParaRPr>
          </a:p>
          <a:p>
            <a:r>
              <a:rPr lang="fr-FR" sz="2000" dirty="0" smtClean="0">
                <a:solidFill>
                  <a:schemeClr val="accent1"/>
                </a:solidFill>
                <a:latin typeface="Calibri"/>
              </a:rPr>
              <a:t>Devant une bouteille vide d’eau, les élèves disent qu’il n’y a rien.</a:t>
            </a:r>
          </a:p>
          <a:p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D23B848-53A3-CD4C-A412-4AF60D076B73}"/>
              </a:ext>
            </a:extLst>
          </p:cNvPr>
          <p:cNvSpPr txBox="1"/>
          <p:nvPr/>
        </p:nvSpPr>
        <p:spPr>
          <a:xfrm>
            <a:off x="4866379" y="564444"/>
            <a:ext cx="3793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400" b="1" dirty="0" smtClean="0">
              <a:latin typeface="Century Gothic" panose="020B0502020202020204" pitchFamily="34" charset="0"/>
            </a:endParaRPr>
          </a:p>
          <a:p>
            <a:pPr algn="ctr"/>
            <a:endParaRPr lang="fr-FR" sz="2400" b="1" dirty="0">
              <a:latin typeface="Century Gothic" panose="020B0502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B1F875E-876A-BE46-98BB-75959C61AE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7647343" y="5965529"/>
            <a:ext cx="1287308" cy="65605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53004" y="2032000"/>
            <a:ext cx="299601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6"/>
                </a:solidFill>
                <a:latin typeface="Calibri"/>
              </a:rPr>
              <a:t>MOBILISATION </a:t>
            </a:r>
          </a:p>
          <a:p>
            <a:endParaRPr lang="fr-FR" sz="2400" b="1" dirty="0" smtClean="0">
              <a:solidFill>
                <a:schemeClr val="accent6"/>
              </a:solidFill>
              <a:latin typeface="Calibri"/>
            </a:endParaRPr>
          </a:p>
          <a:p>
            <a:r>
              <a:rPr lang="fr-FR" sz="2400" b="1" dirty="0" smtClean="0">
                <a:solidFill>
                  <a:schemeClr val="accent6"/>
                </a:solidFill>
                <a:latin typeface="Calibri"/>
              </a:rPr>
              <a:t>L’air existe</a:t>
            </a:r>
            <a:endParaRPr lang="fr-FR" sz="2400" b="1" dirty="0">
              <a:solidFill>
                <a:schemeClr val="accent6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3004" y="612108"/>
            <a:ext cx="78064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chemeClr val="tx2"/>
                </a:solidFill>
              </a:rPr>
              <a:t>1. L’existence de l’air, l’air est une matière et occupe une place</a:t>
            </a:r>
            <a:endParaRPr lang="fr-FR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9219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BEC84C6-1973-C244-B1DF-8C03855F4AD9}"/>
              </a:ext>
            </a:extLst>
          </p:cNvPr>
          <p:cNvSpPr txBox="1"/>
          <p:nvPr/>
        </p:nvSpPr>
        <p:spPr>
          <a:xfrm>
            <a:off x="5295313" y="431340"/>
            <a:ext cx="2939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smtClean="0">
                <a:solidFill>
                  <a:schemeClr val="accent5"/>
                </a:solidFill>
                <a:latin typeface="Calibri"/>
              </a:rPr>
              <a:t>Une bouteille « vide »</a:t>
            </a:r>
          </a:p>
          <a:p>
            <a:endParaRPr lang="fr-FR" sz="2000" i="1" dirty="0" smtClean="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BEC84C6-1973-C244-B1DF-8C03855F4AD9}"/>
              </a:ext>
            </a:extLst>
          </p:cNvPr>
          <p:cNvSpPr txBox="1"/>
          <p:nvPr/>
        </p:nvSpPr>
        <p:spPr>
          <a:xfrm>
            <a:off x="813719" y="1443305"/>
            <a:ext cx="2504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smtClean="0">
                <a:solidFill>
                  <a:schemeClr val="accent5"/>
                </a:solidFill>
                <a:latin typeface="Calibri"/>
              </a:rPr>
              <a:t>Mon verre est « vide »</a:t>
            </a:r>
          </a:p>
          <a:p>
            <a:endParaRPr lang="fr-FR" sz="2000" i="1" dirty="0" smtClean="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BEC84C6-1973-C244-B1DF-8C03855F4AD9}"/>
              </a:ext>
            </a:extLst>
          </p:cNvPr>
          <p:cNvSpPr txBox="1"/>
          <p:nvPr/>
        </p:nvSpPr>
        <p:spPr>
          <a:xfrm>
            <a:off x="3119057" y="3546857"/>
            <a:ext cx="324416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smtClean="0">
                <a:solidFill>
                  <a:schemeClr val="accent5"/>
                </a:solidFill>
                <a:latin typeface="Calibri"/>
              </a:rPr>
              <a:t>Il n’y a plus rien, c’est « vide »</a:t>
            </a:r>
            <a:endParaRPr lang="fr-FR" sz="2000" dirty="0" smtClean="0">
              <a:solidFill>
                <a:schemeClr val="accent5"/>
              </a:solidFill>
              <a:latin typeface="Calibri"/>
            </a:endParaRPr>
          </a:p>
          <a:p>
            <a:endParaRPr lang="fr-FR" dirty="0">
              <a:latin typeface="Century Gothic" panose="020B0502020202020204" pitchFamily="34" charset="0"/>
            </a:endParaRPr>
          </a:p>
        </p:txBody>
      </p:sp>
      <p:pic>
        <p:nvPicPr>
          <p:cNvPr id="5" name="Image 4" descr="Bouteille v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313" y="802544"/>
            <a:ext cx="2734262" cy="2744314"/>
          </a:xfrm>
          <a:prstGeom prst="rect">
            <a:avLst/>
          </a:prstGeom>
        </p:spPr>
      </p:pic>
      <p:pic>
        <p:nvPicPr>
          <p:cNvPr id="7" name="Image 6" descr="boite vi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996" y="4223965"/>
            <a:ext cx="1931938" cy="1931938"/>
          </a:xfrm>
          <a:prstGeom prst="rect">
            <a:avLst/>
          </a:prstGeom>
        </p:spPr>
      </p:pic>
      <p:pic>
        <p:nvPicPr>
          <p:cNvPr id="8" name="Image 7" descr="Verre vid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736" y="2151191"/>
            <a:ext cx="1462959" cy="199424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13719" y="340879"/>
            <a:ext cx="2564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  <a:latin typeface="Calibri"/>
              </a:rPr>
              <a:t>Langage courant</a:t>
            </a:r>
            <a:endParaRPr lang="fr-FR" sz="2400" b="1" dirty="0">
              <a:solidFill>
                <a:schemeClr val="accent1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58ECB98-A4B0-674F-9E10-BD4C3D52BA04}"/>
              </a:ext>
            </a:extLst>
          </p:cNvPr>
          <p:cNvSpPr txBox="1"/>
          <p:nvPr/>
        </p:nvSpPr>
        <p:spPr>
          <a:xfrm>
            <a:off x="320870" y="1443561"/>
            <a:ext cx="79920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2000" dirty="0" smtClean="0">
                <a:solidFill>
                  <a:schemeClr val="accent1"/>
                </a:solidFill>
                <a:latin typeface="Calibri"/>
              </a:rPr>
              <a:t>S’asseoir </a:t>
            </a:r>
            <a:r>
              <a:rPr lang="fr-FR" sz="2000" dirty="0">
                <a:solidFill>
                  <a:schemeClr val="accent1"/>
                </a:solidFill>
                <a:latin typeface="Calibri"/>
              </a:rPr>
              <a:t>successivement sur</a:t>
            </a:r>
            <a:r>
              <a:rPr lang="fr-FR" sz="2000" dirty="0" smtClean="0">
                <a:solidFill>
                  <a:schemeClr val="accent1"/>
                </a:solidFill>
                <a:latin typeface="Calibri"/>
              </a:rPr>
              <a:t> 2 </a:t>
            </a:r>
            <a:r>
              <a:rPr lang="fr-FR" sz="2000" dirty="0">
                <a:solidFill>
                  <a:schemeClr val="accent1"/>
                </a:solidFill>
                <a:latin typeface="Calibri"/>
              </a:rPr>
              <a:t>bouteilles d’un même volume </a:t>
            </a:r>
            <a:r>
              <a:rPr lang="fr-FR" sz="2000" dirty="0" smtClean="0">
                <a:solidFill>
                  <a:schemeClr val="accent1"/>
                </a:solidFill>
                <a:latin typeface="Calibri"/>
              </a:rPr>
              <a:t>:</a:t>
            </a:r>
          </a:p>
          <a:p>
            <a:endParaRPr lang="fr-FR" sz="2000" dirty="0" smtClean="0">
              <a:solidFill>
                <a:schemeClr val="accent1"/>
              </a:solidFill>
              <a:latin typeface="Calibri"/>
            </a:endParaRPr>
          </a:p>
          <a:p>
            <a:pPr marL="342900" indent="-342900">
              <a:buFontTx/>
              <a:buChar char="-"/>
            </a:pPr>
            <a:r>
              <a:rPr lang="fr-FR" sz="2000" dirty="0" smtClean="0">
                <a:solidFill>
                  <a:schemeClr val="accent1"/>
                </a:solidFill>
                <a:latin typeface="Calibri"/>
              </a:rPr>
              <a:t>Une remplie </a:t>
            </a:r>
            <a:r>
              <a:rPr lang="fr-FR" sz="2000" dirty="0">
                <a:solidFill>
                  <a:schemeClr val="accent1"/>
                </a:solidFill>
                <a:latin typeface="Calibri"/>
              </a:rPr>
              <a:t>d’air avec le </a:t>
            </a:r>
            <a:r>
              <a:rPr lang="fr-FR" sz="2000" dirty="0" smtClean="0">
                <a:solidFill>
                  <a:schemeClr val="accent1"/>
                </a:solidFill>
                <a:latin typeface="Calibri"/>
              </a:rPr>
              <a:t>capuchon</a:t>
            </a:r>
          </a:p>
          <a:p>
            <a:pPr marL="342900" indent="-342900"/>
            <a:endParaRPr lang="fr-FR" sz="2000" dirty="0" smtClean="0">
              <a:solidFill>
                <a:schemeClr val="accent1"/>
              </a:solidFill>
              <a:latin typeface="Calibri"/>
            </a:endParaRPr>
          </a:p>
          <a:p>
            <a:pPr marL="342900" indent="-342900">
              <a:buFontTx/>
              <a:buChar char="-"/>
            </a:pPr>
            <a:r>
              <a:rPr lang="fr-FR" sz="2000" dirty="0" smtClean="0">
                <a:solidFill>
                  <a:schemeClr val="accent1"/>
                </a:solidFill>
                <a:latin typeface="Calibri"/>
              </a:rPr>
              <a:t>Une remplie </a:t>
            </a:r>
            <a:r>
              <a:rPr lang="fr-FR" sz="2000" dirty="0">
                <a:solidFill>
                  <a:schemeClr val="accent1"/>
                </a:solidFill>
                <a:latin typeface="Calibri"/>
              </a:rPr>
              <a:t>d’air sans capuchon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4AA2247-17E0-D04E-94CE-6E08AD0E630A}"/>
              </a:ext>
            </a:extLst>
          </p:cNvPr>
          <p:cNvGrpSpPr/>
          <p:nvPr/>
        </p:nvGrpSpPr>
        <p:grpSpPr>
          <a:xfrm>
            <a:off x="4803180" y="1995832"/>
            <a:ext cx="4130425" cy="2545215"/>
            <a:chOff x="1525136" y="507763"/>
            <a:chExt cx="4679235" cy="3056642"/>
          </a:xfrm>
        </p:grpSpPr>
        <p:pic>
          <p:nvPicPr>
            <p:cNvPr id="3" name="Image 2" descr="Une image contenant personne, intérieur&#10;&#10;Description générée automatiquement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E332E29-444A-EF47-99AD-6DB88FD1D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 rot="5400000">
              <a:off x="1144263" y="898290"/>
              <a:ext cx="3046988" cy="2285241"/>
            </a:xfrm>
            <a:prstGeom prst="rect">
              <a:avLst/>
            </a:prstGeom>
          </p:spPr>
        </p:pic>
        <p:pic>
          <p:nvPicPr>
            <p:cNvPr id="8" name="Image 7" descr="Une image contenant personne, intérieur, mur&#10;&#10;Description générée automatiquement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E56DB0D-3032-7040-AA7B-1701FC5F0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 rot="5400000">
              <a:off x="3538255" y="888637"/>
              <a:ext cx="3046989" cy="2285242"/>
            </a:xfrm>
            <a:prstGeom prst="rect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48DADAF-C9CE-E548-AB02-4E439B6A68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7646298" y="371431"/>
            <a:ext cx="1287308" cy="65605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813718" y="571711"/>
            <a:ext cx="3067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  <a:latin typeface="Calibri"/>
              </a:rPr>
              <a:t>Anticiper puis tester</a:t>
            </a:r>
            <a:endParaRPr lang="fr-FR" sz="2400" b="1" dirty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966118" y="4071344"/>
            <a:ext cx="3067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  <a:latin typeface="Calibri"/>
              </a:rPr>
              <a:t>Réagir et discuter</a:t>
            </a:r>
            <a:endParaRPr lang="fr-FR" sz="2400" b="1" dirty="0">
              <a:solidFill>
                <a:schemeClr val="accent1"/>
              </a:solidFill>
              <a:latin typeface="Calibri"/>
            </a:endParaRPr>
          </a:p>
        </p:txBody>
      </p:sp>
      <p:pic>
        <p:nvPicPr>
          <p:cNvPr id="13" name="Image 12" descr="réfléchi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718" y="4763842"/>
            <a:ext cx="1618428" cy="1866226"/>
          </a:xfrm>
          <a:prstGeom prst="rect">
            <a:avLst/>
          </a:prstGeom>
        </p:spPr>
      </p:pic>
      <p:pic>
        <p:nvPicPr>
          <p:cNvPr id="16" name="Image 15" descr="Discussio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7371" y="4793292"/>
            <a:ext cx="1375809" cy="183677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155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. La matérialité (glissé(e)s) 5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20870" y="1203720"/>
            <a:ext cx="8612736" cy="1348373"/>
          </a:xfrm>
          <a:prstGeom prst="rect">
            <a:avLst/>
          </a:prstGeom>
        </p:spPr>
      </p:pic>
      <p:pic>
        <p:nvPicPr>
          <p:cNvPr id="3" name="Image 2" descr="1. La matérialité de l'air (glissé(e)s)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20870" y="2827671"/>
            <a:ext cx="8612736" cy="226290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13718" y="571711"/>
            <a:ext cx="3067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  <a:latin typeface="Calibri"/>
              </a:rPr>
              <a:t>Structurer</a:t>
            </a:r>
            <a:endParaRPr lang="fr-FR" sz="2400" b="1" dirty="0">
              <a:solidFill>
                <a:schemeClr val="accent1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3" descr="SDC12276.jpg"/>
          <p:cNvPicPr>
            <a:picLocks noGrp="1"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>
          <a:xfrm>
            <a:off x="3544474" y="2855297"/>
            <a:ext cx="3393215" cy="1985292"/>
          </a:xfrm>
          <a:prstGeom prst="rect">
            <a:avLst/>
          </a:prstGeom>
        </p:spPr>
      </p:pic>
      <p:pic>
        <p:nvPicPr>
          <p:cNvPr id="3" name="Espace réservé du contenu 3" descr="DSCN1276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5316932" y="924410"/>
            <a:ext cx="2996015" cy="2157977"/>
          </a:xfrm>
          <a:prstGeom prst="rect">
            <a:avLst/>
          </a:prstGeom>
        </p:spPr>
      </p:pic>
      <p:pic>
        <p:nvPicPr>
          <p:cNvPr id="4" name="Espace réservé du contenu 5" descr="SDC1228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>
          <a:xfrm rot="5400000">
            <a:off x="5918056" y="3776703"/>
            <a:ext cx="3648365" cy="216786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BA050E2-9D94-0146-B6BC-604F11E149A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7538866" y="268356"/>
            <a:ext cx="1287308" cy="65605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76561" y="693577"/>
            <a:ext cx="2996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6"/>
                </a:solidFill>
                <a:latin typeface="Calibri"/>
              </a:rPr>
              <a:t>Capturer l’air</a:t>
            </a:r>
            <a:endParaRPr lang="fr-FR" sz="2400" b="1" dirty="0">
              <a:solidFill>
                <a:schemeClr val="accent6"/>
              </a:solidFill>
              <a:latin typeface="Calibri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BEC84C6-1973-C244-B1DF-8C03855F4AD9}"/>
              </a:ext>
            </a:extLst>
          </p:cNvPr>
          <p:cNvSpPr txBox="1"/>
          <p:nvPr/>
        </p:nvSpPr>
        <p:spPr>
          <a:xfrm>
            <a:off x="476561" y="1348182"/>
            <a:ext cx="41358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smtClean="0">
                <a:solidFill>
                  <a:schemeClr val="accent2"/>
                </a:solidFill>
                <a:latin typeface="Calibri"/>
              </a:rPr>
              <a:t>Ou peut-on encore trouver de l’air ?</a:t>
            </a:r>
          </a:p>
          <a:p>
            <a:endParaRPr lang="fr-FR" sz="2000" i="1" dirty="0" smtClean="0">
              <a:solidFill>
                <a:schemeClr val="accent2"/>
              </a:solidFill>
              <a:latin typeface="Calibri"/>
            </a:endParaRPr>
          </a:p>
          <a:p>
            <a:r>
              <a:rPr lang="fr-FR" sz="2000" i="1" dirty="0" smtClean="0">
                <a:solidFill>
                  <a:schemeClr val="accent2"/>
                </a:solidFill>
                <a:latin typeface="Calibri"/>
              </a:rPr>
              <a:t>Y a-t-il de l’air partout?</a:t>
            </a:r>
          </a:p>
          <a:p>
            <a:endParaRPr lang="fr-FR" sz="2000" dirty="0" smtClea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76561" y="4595336"/>
            <a:ext cx="3067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  <a:latin typeface="Calibri"/>
              </a:rPr>
              <a:t>Anticiper puis tester</a:t>
            </a:r>
            <a:endParaRPr lang="fr-FR" sz="2400" b="1" dirty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58ECB98-A4B0-674F-9E10-BD4C3D52BA04}"/>
              </a:ext>
            </a:extLst>
          </p:cNvPr>
          <p:cNvSpPr txBox="1"/>
          <p:nvPr/>
        </p:nvSpPr>
        <p:spPr>
          <a:xfrm>
            <a:off x="320870" y="5391745"/>
            <a:ext cx="7992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2000" dirty="0" smtClean="0">
                <a:solidFill>
                  <a:schemeClr val="accent1"/>
                </a:solidFill>
                <a:latin typeface="Calibri"/>
              </a:rPr>
              <a:t>Capturer l’air partout où il se trouve</a:t>
            </a:r>
          </a:p>
          <a:p>
            <a:pPr lvl="1"/>
            <a:endParaRPr lang="fr-FR" sz="2000" dirty="0" smtClean="0">
              <a:solidFill>
                <a:schemeClr val="accent1"/>
              </a:solidFill>
              <a:latin typeface="Calibri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8769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1. La matérialité de l'air (glissé(e)s)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76561" y="4812507"/>
            <a:ext cx="8481312" cy="136366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76561" y="3047553"/>
            <a:ext cx="8349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accent5"/>
                </a:solidFill>
                <a:latin typeface="Calibri"/>
                <a:cs typeface="Century Gothic"/>
              </a:rPr>
              <a:t>« Nous </a:t>
            </a:r>
            <a:r>
              <a:rPr lang="fr-FR" sz="2000" dirty="0">
                <a:solidFill>
                  <a:schemeClr val="accent5"/>
                </a:solidFill>
                <a:latin typeface="Calibri"/>
                <a:cs typeface="Century Gothic"/>
              </a:rPr>
              <a:t>avons capturé l’air dans la cour, dans la classe, dans le tiroir du bureau, dans la mallette</a:t>
            </a:r>
            <a:r>
              <a:rPr lang="fr-FR" sz="2000" dirty="0" smtClean="0">
                <a:solidFill>
                  <a:schemeClr val="accent5"/>
                </a:solidFill>
                <a:latin typeface="Calibri"/>
                <a:cs typeface="Century Gothic"/>
              </a:rPr>
              <a:t>… »</a:t>
            </a:r>
            <a:endParaRPr lang="fr-FR" sz="2000" dirty="0">
              <a:solidFill>
                <a:schemeClr val="accent5"/>
              </a:solidFill>
              <a:latin typeface="Calibri"/>
              <a:cs typeface="Century Gothic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76561" y="4232705"/>
            <a:ext cx="3067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  <a:latin typeface="Calibri"/>
              </a:rPr>
              <a:t>Structurer</a:t>
            </a:r>
            <a:endParaRPr lang="fr-FR" sz="2400" b="1" dirty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76561" y="539174"/>
            <a:ext cx="3067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  <a:latin typeface="Calibri"/>
              </a:rPr>
              <a:t>Réagir et discuter</a:t>
            </a:r>
            <a:endParaRPr lang="fr-FR" sz="2400" b="1" dirty="0">
              <a:solidFill>
                <a:schemeClr val="accent1"/>
              </a:solidFill>
              <a:latin typeface="Calibri"/>
            </a:endParaRPr>
          </a:p>
        </p:txBody>
      </p:sp>
      <p:pic>
        <p:nvPicPr>
          <p:cNvPr id="8" name="Image 7" descr="réfléchi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61" y="1181327"/>
            <a:ext cx="1618428" cy="1866226"/>
          </a:xfrm>
          <a:prstGeom prst="rect">
            <a:avLst/>
          </a:prstGeom>
        </p:spPr>
      </p:pic>
      <p:pic>
        <p:nvPicPr>
          <p:cNvPr id="9" name="Image 8" descr="Discussio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6569" y="1181327"/>
            <a:ext cx="1375809" cy="183677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2053" y="400988"/>
            <a:ext cx="8257659" cy="6081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b="1" dirty="0" smtClean="0">
              <a:solidFill>
                <a:schemeClr val="accent2"/>
              </a:solidFill>
              <a:latin typeface="Aldo" pitchFamily="2" charset="0"/>
              <a:cs typeface="Ayuthaya"/>
            </a:endParaRPr>
          </a:p>
          <a:p>
            <a:pPr algn="ctr"/>
            <a:r>
              <a:rPr lang="fr-FR" sz="3600" b="1" dirty="0" smtClean="0">
                <a:solidFill>
                  <a:schemeClr val="accent2"/>
                </a:solidFill>
                <a:latin typeface="Aldo" pitchFamily="2" charset="0"/>
                <a:cs typeface="Ayuthaya"/>
              </a:rPr>
              <a:t>Centre de didactique des sciences</a:t>
            </a:r>
          </a:p>
        </p:txBody>
      </p:sp>
      <p:pic>
        <p:nvPicPr>
          <p:cNvPr id="2052" name="Picture 4" descr="D:\MAGALI\Telechargements\logo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52053" y="400988"/>
            <a:ext cx="4043368" cy="195130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975520" y="4272242"/>
            <a:ext cx="70221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000" dirty="0" smtClean="0">
              <a:solidFill>
                <a:schemeClr val="accent5">
                  <a:lumMod val="75000"/>
                </a:schemeClr>
              </a:solidFill>
              <a:latin typeface="Montserrat Alternates Medium" pitchFamily="2" charset="0"/>
              <a:cs typeface="Ayuthaya"/>
            </a:endParaRPr>
          </a:p>
          <a:p>
            <a:pPr algn="ctr"/>
            <a:r>
              <a:rPr lang="fr-FR" sz="2000" dirty="0" smtClean="0">
                <a:solidFill>
                  <a:schemeClr val="accent5">
                    <a:lumMod val="75000"/>
                  </a:schemeClr>
                </a:solidFill>
                <a:latin typeface="Montserrat Alternates Medium" pitchFamily="2" charset="0"/>
                <a:cs typeface="Ayuthaya"/>
              </a:rPr>
              <a:t>Accompagnement d’enseignants et d’animateurs 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  <a:latin typeface="Montserrat Alternates Medium" pitchFamily="2" charset="0"/>
                <a:cs typeface="Ayuthaya"/>
              </a:rPr>
              <a:t>d’enfants de 3 à 14 ans </a:t>
            </a:r>
            <a:r>
              <a:rPr lang="fr-FR" sz="2000" dirty="0" smtClean="0">
                <a:solidFill>
                  <a:schemeClr val="accent5">
                    <a:lumMod val="75000"/>
                  </a:schemeClr>
                </a:solidFill>
                <a:latin typeface="Montserrat Alternates Medium" pitchFamily="2" charset="0"/>
                <a:cs typeface="Ayuthaya"/>
              </a:rPr>
              <a:t> </a:t>
            </a:r>
          </a:p>
          <a:p>
            <a:pPr algn="ctr"/>
            <a:endParaRPr lang="fr-FR" sz="2000" dirty="0">
              <a:solidFill>
                <a:schemeClr val="accent5">
                  <a:lumMod val="75000"/>
                </a:schemeClr>
              </a:solidFill>
              <a:latin typeface="Montserrat Alternates Medium" pitchFamily="2" charset="0"/>
              <a:cs typeface="Ayuthaya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374563" y="2803357"/>
            <a:ext cx="6413529" cy="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374563" y="4232467"/>
            <a:ext cx="6413529" cy="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807751" y="1132240"/>
            <a:ext cx="674274" cy="786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001436" y="905879"/>
            <a:ext cx="2480589" cy="233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2025" y="400988"/>
            <a:ext cx="2227687" cy="193030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2494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BA050E2-9D94-0146-B6BC-604F11E149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7474660" y="188913"/>
            <a:ext cx="1287308" cy="65605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76561" y="924410"/>
            <a:ext cx="2996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6"/>
                </a:solidFill>
                <a:latin typeface="Calibri"/>
              </a:rPr>
              <a:t>L’air occupe une place</a:t>
            </a:r>
            <a:endParaRPr lang="fr-FR" sz="2400" b="1" dirty="0">
              <a:solidFill>
                <a:schemeClr val="accent6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6562" y="1593560"/>
            <a:ext cx="59738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accent2"/>
                </a:solidFill>
              </a:rPr>
              <a:t>« Si on retourne le verre et qu’on le plonge dans le récipient rempli d’eau, à ton avis, le mouchoir à l’intérieur du verre sera-t-il mouillé ou non?»</a:t>
            </a:r>
            <a:endParaRPr lang="fr-FR" sz="2000" dirty="0">
              <a:solidFill>
                <a:schemeClr val="accent2"/>
              </a:solidFill>
            </a:endParaRPr>
          </a:p>
        </p:txBody>
      </p:sp>
      <p:pic>
        <p:nvPicPr>
          <p:cNvPr id="11" name="Image 10" descr="1. La matérialité (glissé(e)s)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450446" y="924410"/>
            <a:ext cx="2048164" cy="214126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76562" y="3753537"/>
            <a:ext cx="3067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  <a:latin typeface="Calibri"/>
              </a:rPr>
              <a:t>Anticiper puis tester</a:t>
            </a:r>
            <a:endParaRPr lang="fr-FR" sz="2400" b="1" dirty="0">
              <a:solidFill>
                <a:schemeClr val="accent1"/>
              </a:solidFill>
              <a:latin typeface="Calibri"/>
            </a:endParaRPr>
          </a:p>
        </p:txBody>
      </p:sp>
      <p:pic>
        <p:nvPicPr>
          <p:cNvPr id="15" name="Image 14" descr="1. La matérialité (glissé(e)s)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0" y="4561725"/>
            <a:ext cx="9144000" cy="188764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8769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76561" y="3771040"/>
            <a:ext cx="3067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  <a:latin typeface="Calibri"/>
              </a:rPr>
              <a:t>Structurer</a:t>
            </a:r>
            <a:endParaRPr lang="fr-FR" sz="2400" b="1" dirty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76561" y="539174"/>
            <a:ext cx="3067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  <a:latin typeface="Calibri"/>
              </a:rPr>
              <a:t>Réagir et discuter</a:t>
            </a:r>
            <a:endParaRPr lang="fr-FR" sz="2400" b="1" dirty="0">
              <a:solidFill>
                <a:schemeClr val="accent1"/>
              </a:solidFill>
              <a:latin typeface="Calibri"/>
            </a:endParaRPr>
          </a:p>
        </p:txBody>
      </p:sp>
      <p:pic>
        <p:nvPicPr>
          <p:cNvPr id="8" name="Image 7" descr="réfléchi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61" y="1504832"/>
            <a:ext cx="1618428" cy="1866226"/>
          </a:xfrm>
          <a:prstGeom prst="rect">
            <a:avLst/>
          </a:prstGeom>
        </p:spPr>
      </p:pic>
      <p:pic>
        <p:nvPicPr>
          <p:cNvPr id="9" name="Image 8" descr="Discuss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6569" y="1504832"/>
            <a:ext cx="1375809" cy="1836776"/>
          </a:xfrm>
          <a:prstGeom prst="rect">
            <a:avLst/>
          </a:prstGeom>
        </p:spPr>
      </p:pic>
      <p:pic>
        <p:nvPicPr>
          <p:cNvPr id="10" name="Image 9" descr="1. La matérialité (glissé(e)s)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4642" y="4684827"/>
            <a:ext cx="8827722" cy="133528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6333"/>
          <a:stretch/>
        </p:blipFill>
        <p:spPr>
          <a:xfrm rot="16200000">
            <a:off x="1274175" y="-1274174"/>
            <a:ext cx="6595652" cy="914399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55251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6800BDF-264C-2643-A2F7-97F739261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7C82-7A6E-C846-A3FD-3FEA04DD545B}" type="slidenum">
              <a:rPr lang="fr-FR" smtClean="0"/>
              <a:pPr/>
              <a:t>23</a:t>
            </a:fld>
            <a:endParaRPr lang="fr-FR"/>
          </a:p>
        </p:txBody>
      </p:sp>
      <p:pic>
        <p:nvPicPr>
          <p:cNvPr id="4" name="Image 3" descr="IMG_0672.jpg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9B14099-46BD-C943-B879-F9D59B897F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2153198" y="1616789"/>
            <a:ext cx="1319378" cy="1905768"/>
          </a:xfrm>
          <a:prstGeom prst="rect">
            <a:avLst/>
          </a:prstGeom>
        </p:spPr>
      </p:pic>
      <p:pic>
        <p:nvPicPr>
          <p:cNvPr id="7" name="Image 6" descr="Une image contenant intérieur, plancher, mur, table&#10;&#10;&#10;&#10;Description générée automatiquement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492EABC-33F5-534F-84A9-00AE0C62D9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193873" y="1829708"/>
            <a:ext cx="1872764" cy="152162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6561" y="309133"/>
            <a:ext cx="72036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chemeClr val="tx2"/>
                </a:solidFill>
              </a:rPr>
              <a:t>2. Les propriétés de l’air</a:t>
            </a:r>
            <a:endParaRPr lang="fr-FR" sz="2800" b="1" dirty="0">
              <a:solidFill>
                <a:schemeClr val="tx2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76561" y="983896"/>
            <a:ext cx="362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6"/>
                </a:solidFill>
                <a:latin typeface="Calibri"/>
              </a:rPr>
              <a:t>L’air peut être transvasé</a:t>
            </a:r>
            <a:endParaRPr lang="fr-FR" sz="2400" b="1" dirty="0">
              <a:solidFill>
                <a:schemeClr val="accent6"/>
              </a:solidFill>
              <a:latin typeface="Calibri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262994" y="1445561"/>
            <a:ext cx="4580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6"/>
                </a:solidFill>
                <a:latin typeface="Calibri"/>
              </a:rPr>
              <a:t>L’air est compressible et élastique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93873" y="3672243"/>
            <a:ext cx="503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6"/>
                </a:solidFill>
                <a:latin typeface="Calibri"/>
              </a:rPr>
              <a:t>L’air occupe tout l’espace disponible</a:t>
            </a:r>
            <a:endParaRPr lang="fr-FR" sz="2400" b="1" dirty="0">
              <a:solidFill>
                <a:schemeClr val="accent6"/>
              </a:solidFill>
              <a:latin typeface="Calibri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551085" y="4387560"/>
            <a:ext cx="2996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6"/>
                </a:solidFill>
                <a:latin typeface="Calibri"/>
              </a:rPr>
              <a:t>L’air a une masse</a:t>
            </a:r>
            <a:endParaRPr lang="fr-FR" sz="2400" b="1" dirty="0">
              <a:solidFill>
                <a:schemeClr val="accent6"/>
              </a:solidFill>
              <a:latin typeface="Calibri"/>
            </a:endParaRPr>
          </a:p>
        </p:txBody>
      </p:sp>
      <p:pic>
        <p:nvPicPr>
          <p:cNvPr id="15" name="Image 14" descr="1. La matérialité (glissé(e)s) 8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60636" y="5080058"/>
            <a:ext cx="3686464" cy="1246129"/>
          </a:xfrm>
          <a:prstGeom prst="rect">
            <a:avLst/>
          </a:prstGeom>
        </p:spPr>
      </p:pic>
      <p:pic>
        <p:nvPicPr>
          <p:cNvPr id="16" name="Image 15" descr="1. La matérialité (glissé(e)s) 1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12287" y="4133908"/>
            <a:ext cx="3594100" cy="1892300"/>
          </a:xfrm>
          <a:prstGeom prst="rect">
            <a:avLst/>
          </a:prstGeom>
        </p:spPr>
      </p:pic>
      <p:pic>
        <p:nvPicPr>
          <p:cNvPr id="17" name="Image 16" descr="1. La matérialité (glissé(e)s) 1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229140" y="2000308"/>
            <a:ext cx="2451100" cy="21336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13377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1. La matérialité (glissé(e)s) 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125" y="3738277"/>
            <a:ext cx="9130875" cy="272718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58ECB98-A4B0-674F-9E10-BD4C3D52BA04}"/>
              </a:ext>
            </a:extLst>
          </p:cNvPr>
          <p:cNvSpPr txBox="1"/>
          <p:nvPr/>
        </p:nvSpPr>
        <p:spPr>
          <a:xfrm>
            <a:off x="320870" y="371430"/>
            <a:ext cx="79920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2000" b="1" dirty="0" smtClean="0">
                <a:solidFill>
                  <a:schemeClr val="tx2"/>
                </a:solidFill>
                <a:latin typeface="Calibri"/>
              </a:rPr>
              <a:t>Après chaque expérience:</a:t>
            </a:r>
          </a:p>
          <a:p>
            <a:pPr lvl="1"/>
            <a:endParaRPr lang="fr-FR" sz="2000" b="1" dirty="0" smtClean="0">
              <a:solidFill>
                <a:schemeClr val="tx2"/>
              </a:solidFill>
              <a:latin typeface="Calibri"/>
            </a:endParaRPr>
          </a:p>
          <a:p>
            <a:pPr lvl="1">
              <a:buFontTx/>
              <a:buChar char="-"/>
            </a:pPr>
            <a:r>
              <a:rPr lang="fr-FR" sz="2000" dirty="0" smtClean="0">
                <a:solidFill>
                  <a:schemeClr val="accent1"/>
                </a:solidFill>
                <a:latin typeface="Calibri"/>
              </a:rPr>
              <a:t> Réflexion individuelle (au cahier de sciences)</a:t>
            </a:r>
          </a:p>
          <a:p>
            <a:pPr lvl="1"/>
            <a:endParaRPr lang="fr-FR" sz="2000" dirty="0" smtClean="0">
              <a:solidFill>
                <a:schemeClr val="accent1"/>
              </a:solidFill>
              <a:latin typeface="Calibri"/>
            </a:endParaRPr>
          </a:p>
          <a:p>
            <a:pPr lvl="1">
              <a:buFontTx/>
              <a:buChar char="-"/>
            </a:pPr>
            <a:r>
              <a:rPr lang="fr-FR" sz="2000" dirty="0" smtClean="0">
                <a:solidFill>
                  <a:schemeClr val="accent1"/>
                </a:solidFill>
                <a:latin typeface="Calibri"/>
              </a:rPr>
              <a:t> Discussion collective (partage des observations, des ressentis)</a:t>
            </a:r>
          </a:p>
          <a:p>
            <a:pPr lvl="1"/>
            <a:endParaRPr lang="fr-FR" sz="2000" dirty="0" smtClean="0">
              <a:solidFill>
                <a:schemeClr val="accent1"/>
              </a:solidFill>
              <a:latin typeface="Calibri"/>
            </a:endParaRPr>
          </a:p>
          <a:p>
            <a:pPr lvl="1">
              <a:buFontTx/>
              <a:buChar char="-"/>
            </a:pPr>
            <a:r>
              <a:rPr lang="fr-FR" sz="2000" dirty="0" smtClean="0">
                <a:solidFill>
                  <a:schemeClr val="accent1"/>
                </a:solidFill>
                <a:latin typeface="Calibri"/>
              </a:rPr>
              <a:t> Construction d’une explication (structuration)</a:t>
            </a:r>
          </a:p>
          <a:p>
            <a:endParaRPr lang="fr-FR" sz="2000" dirty="0" smtClea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662865" y="3156807"/>
            <a:ext cx="362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  <a:latin typeface="Calibri"/>
              </a:rPr>
              <a:t>Synthèse pour la séquence</a:t>
            </a:r>
            <a:endParaRPr lang="fr-FR" sz="2400" b="1" dirty="0">
              <a:solidFill>
                <a:schemeClr val="accent1"/>
              </a:solidFill>
              <a:latin typeface="Calibri"/>
            </a:endParaRPr>
          </a:p>
        </p:txBody>
      </p:sp>
      <p:pic>
        <p:nvPicPr>
          <p:cNvPr id="6" name="Image 5" descr="réfléchi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4822" y="332082"/>
            <a:ext cx="1102476" cy="1271276"/>
          </a:xfrm>
          <a:prstGeom prst="rect">
            <a:avLst/>
          </a:prstGeom>
        </p:spPr>
      </p:pic>
      <p:pic>
        <p:nvPicPr>
          <p:cNvPr id="7" name="Image 6" descr="Discussio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7620" y="1181084"/>
            <a:ext cx="793592" cy="1059486"/>
          </a:xfrm>
          <a:prstGeom prst="rect">
            <a:avLst/>
          </a:prstGeom>
        </p:spPr>
      </p:pic>
      <p:pic>
        <p:nvPicPr>
          <p:cNvPr id="8" name="Image 7" descr="1. La matérialité de l'air 2e jet (glissé(e)s) 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829141" y="2075075"/>
            <a:ext cx="927100" cy="8509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54272" y="350100"/>
            <a:ext cx="51291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tx2"/>
                </a:solidFill>
              </a:rPr>
              <a:t>Des activités pour aller plus loin…</a:t>
            </a:r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sz="2000" dirty="0" smtClean="0">
                <a:solidFill>
                  <a:schemeClr val="accent1"/>
                </a:solidFill>
              </a:rPr>
              <a:t>	</a:t>
            </a:r>
            <a:r>
              <a:rPr lang="fr-FR" sz="2000" b="1" dirty="0" smtClean="0">
                <a:solidFill>
                  <a:schemeClr val="accent1"/>
                </a:solidFill>
              </a:rPr>
              <a:t>Le </a:t>
            </a:r>
            <a:r>
              <a:rPr lang="fr-FR" sz="2000" b="1" dirty="0" err="1" smtClean="0">
                <a:solidFill>
                  <a:schemeClr val="accent1"/>
                </a:solidFill>
              </a:rPr>
              <a:t>VacuVin</a:t>
            </a:r>
            <a:endParaRPr lang="fr-FR" sz="2000" b="1" dirty="0" smtClean="0">
              <a:solidFill>
                <a:schemeClr val="accent1"/>
              </a:solidFill>
            </a:endParaRPr>
          </a:p>
          <a:p>
            <a:endParaRPr lang="fr-FR" sz="2000" dirty="0" smtClean="0">
              <a:solidFill>
                <a:schemeClr val="accent1"/>
              </a:solidFill>
            </a:endParaRPr>
          </a:p>
        </p:txBody>
      </p:sp>
      <p:pic>
        <p:nvPicPr>
          <p:cNvPr id="3" name="Image 2" descr="1. La matérialité (glissé(e)s) 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68910" y="4485119"/>
            <a:ext cx="6464301" cy="2044700"/>
          </a:xfrm>
          <a:prstGeom prst="rect">
            <a:avLst/>
          </a:prstGeom>
        </p:spPr>
      </p:pic>
      <p:pic>
        <p:nvPicPr>
          <p:cNvPr id="4" name="Image 3" descr="1. La matérialité (glissé(e)s) 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01061" y="217623"/>
            <a:ext cx="3835986" cy="2393297"/>
          </a:xfrm>
          <a:prstGeom prst="rect">
            <a:avLst/>
          </a:prstGeom>
        </p:spPr>
      </p:pic>
      <p:pic>
        <p:nvPicPr>
          <p:cNvPr id="5" name="Image 4" descr="1. La matérialité (glissé(e)s) 9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54272" y="2610920"/>
            <a:ext cx="8059059" cy="187419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960309"/>
            <a:ext cx="8229600" cy="221921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b="1" dirty="0" smtClean="0">
                <a:solidFill>
                  <a:schemeClr val="tx2"/>
                </a:solidFill>
              </a:rPr>
              <a:t>Séquence 2</a:t>
            </a:r>
            <a:br>
              <a:rPr lang="fr-FR" b="1" dirty="0" smtClean="0">
                <a:solidFill>
                  <a:schemeClr val="tx2"/>
                </a:solidFill>
              </a:rPr>
            </a:br>
            <a:r>
              <a:rPr lang="fr-FR" b="1" dirty="0" smtClean="0">
                <a:solidFill>
                  <a:schemeClr val="tx2"/>
                </a:solidFill>
              </a:rPr>
              <a:t/>
            </a:r>
            <a:br>
              <a:rPr lang="fr-FR" b="1" dirty="0" smtClean="0">
                <a:solidFill>
                  <a:schemeClr val="tx2"/>
                </a:solidFill>
              </a:rPr>
            </a:br>
            <a:r>
              <a:rPr lang="fr-FR" dirty="0" smtClean="0">
                <a:solidFill>
                  <a:schemeClr val="accent1"/>
                </a:solidFill>
              </a:rPr>
              <a:t>La composition de l’air et sa modification par la respiration</a:t>
            </a:r>
            <a:br>
              <a:rPr lang="fr-FR" dirty="0" smtClean="0">
                <a:solidFill>
                  <a:schemeClr val="accent1"/>
                </a:solidFill>
              </a:rPr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953693" y="381000"/>
            <a:ext cx="57311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6"/>
                </a:solidFill>
                <a:latin typeface="Calibri"/>
              </a:rPr>
              <a:t>MOBILISATION </a:t>
            </a:r>
          </a:p>
          <a:p>
            <a:endParaRPr lang="fr-FR" sz="2400" b="1" dirty="0" smtClean="0">
              <a:solidFill>
                <a:schemeClr val="accent6"/>
              </a:solidFill>
              <a:latin typeface="Calibri"/>
            </a:endParaRPr>
          </a:p>
          <a:p>
            <a:r>
              <a:rPr lang="fr-FR" sz="2400" b="1" dirty="0" smtClean="0">
                <a:solidFill>
                  <a:schemeClr val="accent6"/>
                </a:solidFill>
                <a:latin typeface="Calibri"/>
              </a:rPr>
              <a:t>Le capteur de </a:t>
            </a:r>
            <a:r>
              <a:rPr lang="fr-FR" sz="2400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CO</a:t>
            </a:r>
            <a:r>
              <a:rPr lang="fr-FR" sz="2400" baseline="-25000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2</a:t>
            </a:r>
            <a:r>
              <a:rPr lang="fr-FR" sz="2400" dirty="0" smtClean="0">
                <a:solidFill>
                  <a:schemeClr val="accent6"/>
                </a:solidFill>
                <a:latin typeface="Century Gothic" panose="020B0502020202020204" pitchFamily="34" charset="0"/>
              </a:rPr>
              <a:t> </a:t>
            </a:r>
            <a:r>
              <a:rPr lang="fr-FR" sz="2400" b="1" dirty="0" smtClean="0">
                <a:solidFill>
                  <a:schemeClr val="accent6"/>
                </a:solidFill>
                <a:latin typeface="Calibri"/>
              </a:rPr>
              <a:t>dans la classe</a:t>
            </a:r>
            <a:endParaRPr lang="fr-FR" sz="2400" b="1" dirty="0">
              <a:solidFill>
                <a:schemeClr val="accent6"/>
              </a:solidFill>
              <a:latin typeface="Calibri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BFCFB99-7B59-6347-BE7B-2045D63E1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693" y="1961148"/>
            <a:ext cx="3151615" cy="26038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9FE46D6-149C-554F-9E69-5F47F0862812}"/>
              </a:ext>
            </a:extLst>
          </p:cNvPr>
          <p:cNvSpPr/>
          <p:nvPr/>
        </p:nvSpPr>
        <p:spPr>
          <a:xfrm>
            <a:off x="4089388" y="1961148"/>
            <a:ext cx="473678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2400" dirty="0" smtClean="0">
              <a:latin typeface="Century Gothic" panose="020B0502020202020204" pitchFamily="34" charset="0"/>
            </a:endParaRPr>
          </a:p>
          <a:p>
            <a:pPr algn="ctr"/>
            <a:r>
              <a:rPr lang="fr-FR" sz="2000" dirty="0" smtClean="0">
                <a:solidFill>
                  <a:schemeClr val="accent5"/>
                </a:solidFill>
              </a:rPr>
              <a:t>« Le </a:t>
            </a:r>
            <a:r>
              <a:rPr lang="fr-FR" sz="2000" dirty="0">
                <a:solidFill>
                  <a:schemeClr val="accent5"/>
                </a:solidFill>
              </a:rPr>
              <a:t>détecteur de CO</a:t>
            </a:r>
            <a:r>
              <a:rPr lang="fr-FR" sz="2000" baseline="-25000" dirty="0">
                <a:solidFill>
                  <a:schemeClr val="accent5"/>
                </a:solidFill>
              </a:rPr>
              <a:t>2</a:t>
            </a:r>
            <a:r>
              <a:rPr lang="fr-FR" sz="2000" dirty="0">
                <a:solidFill>
                  <a:schemeClr val="accent5"/>
                </a:solidFill>
              </a:rPr>
              <a:t> a sonné !</a:t>
            </a:r>
          </a:p>
          <a:p>
            <a:pPr algn="ctr"/>
            <a:endParaRPr lang="fr-FR" sz="2000" dirty="0">
              <a:solidFill>
                <a:schemeClr val="accent5"/>
              </a:solidFill>
            </a:endParaRPr>
          </a:p>
          <a:p>
            <a:pPr algn="ctr"/>
            <a:r>
              <a:rPr lang="fr-FR" sz="2000" dirty="0">
                <a:solidFill>
                  <a:schemeClr val="accent5"/>
                </a:solidFill>
              </a:rPr>
              <a:t>Cela veut dire qu’il a détecté du CO</a:t>
            </a:r>
            <a:r>
              <a:rPr lang="fr-FR" sz="2000" baseline="-25000" dirty="0">
                <a:solidFill>
                  <a:schemeClr val="accent5"/>
                </a:solidFill>
              </a:rPr>
              <a:t>2 </a:t>
            </a:r>
            <a:r>
              <a:rPr lang="fr-FR" sz="2000" dirty="0">
                <a:solidFill>
                  <a:schemeClr val="accent5"/>
                </a:solidFill>
              </a:rPr>
              <a:t>!</a:t>
            </a:r>
            <a:endParaRPr lang="fr-FR" sz="2000" baseline="-25000" dirty="0">
              <a:solidFill>
                <a:schemeClr val="accent5"/>
              </a:solidFill>
            </a:endParaRPr>
          </a:p>
          <a:p>
            <a:pPr algn="ctr"/>
            <a:endParaRPr lang="fr-FR" sz="2000" dirty="0">
              <a:solidFill>
                <a:schemeClr val="accent5"/>
              </a:solidFill>
            </a:endParaRPr>
          </a:p>
          <a:p>
            <a:pPr algn="ctr"/>
            <a:r>
              <a:rPr lang="fr-FR" sz="2000" dirty="0">
                <a:solidFill>
                  <a:schemeClr val="accent5"/>
                </a:solidFill>
              </a:rPr>
              <a:t>C’est quoi le CO</a:t>
            </a:r>
            <a:r>
              <a:rPr lang="fr-FR" sz="2000" baseline="-25000" dirty="0">
                <a:solidFill>
                  <a:schemeClr val="accent5"/>
                </a:solidFill>
              </a:rPr>
              <a:t>2</a:t>
            </a:r>
            <a:r>
              <a:rPr lang="fr-FR" sz="2000" dirty="0">
                <a:solidFill>
                  <a:schemeClr val="accent5"/>
                </a:solidFill>
              </a:rPr>
              <a:t> ? D’où vient le CO</a:t>
            </a:r>
            <a:r>
              <a:rPr lang="fr-FR" sz="2000" baseline="-25000" dirty="0">
                <a:solidFill>
                  <a:schemeClr val="accent5"/>
                </a:solidFill>
              </a:rPr>
              <a:t>2  </a:t>
            </a:r>
            <a:r>
              <a:rPr lang="fr-FR" sz="2000" dirty="0">
                <a:solidFill>
                  <a:schemeClr val="accent5"/>
                </a:solidFill>
              </a:rPr>
              <a:t>?</a:t>
            </a:r>
            <a:endParaRPr lang="fr-FR" sz="2000" dirty="0" smtClean="0">
              <a:solidFill>
                <a:schemeClr val="accent5"/>
              </a:solidFill>
            </a:endParaRPr>
          </a:p>
          <a:p>
            <a:pPr algn="ctr"/>
            <a:endParaRPr lang="fr-FR" sz="2000" dirty="0" smtClean="0">
              <a:solidFill>
                <a:schemeClr val="accent5"/>
              </a:solidFill>
            </a:endParaRPr>
          </a:p>
          <a:p>
            <a:pPr algn="ctr"/>
            <a:r>
              <a:rPr lang="fr-FR" sz="2000" dirty="0" smtClean="0">
                <a:solidFill>
                  <a:schemeClr val="accent5"/>
                </a:solidFill>
              </a:rPr>
              <a:t>Comment se fait-il qu’il y ait plus de CO</a:t>
            </a:r>
            <a:r>
              <a:rPr lang="fr-FR" sz="2000" baseline="-25000" dirty="0" smtClean="0">
                <a:solidFill>
                  <a:schemeClr val="accent5"/>
                </a:solidFill>
              </a:rPr>
              <a:t>2</a:t>
            </a:r>
            <a:r>
              <a:rPr lang="fr-FR" sz="2000" dirty="0" smtClean="0">
                <a:solidFill>
                  <a:schemeClr val="accent5"/>
                </a:solidFill>
              </a:rPr>
              <a:t> ? »</a:t>
            </a:r>
          </a:p>
          <a:p>
            <a:pPr algn="ctr"/>
            <a:endParaRPr lang="fr-FR" sz="2000" dirty="0" smtClean="0">
              <a:solidFill>
                <a:schemeClr val="accent5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53693" y="5364161"/>
            <a:ext cx="7872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5"/>
                </a:solidFill>
                <a:latin typeface="Calibri"/>
                <a:cs typeface="Century Gothic"/>
              </a:rPr>
              <a:t>« C’est notre présence, notre respiration qui influence le taux de </a:t>
            </a:r>
            <a:r>
              <a:rPr lang="fr-FR" sz="2000" b="1" dirty="0" smtClean="0">
                <a:solidFill>
                  <a:schemeClr val="accent5"/>
                </a:solidFill>
              </a:rPr>
              <a:t>CO</a:t>
            </a:r>
            <a:r>
              <a:rPr lang="fr-FR" sz="2000" b="1" baseline="-25000" dirty="0" smtClean="0">
                <a:solidFill>
                  <a:schemeClr val="accent5"/>
                </a:solidFill>
              </a:rPr>
              <a:t>2</a:t>
            </a:r>
            <a:r>
              <a:rPr lang="fr-FR" sz="2000" b="1" dirty="0" smtClean="0">
                <a:solidFill>
                  <a:schemeClr val="accent5"/>
                </a:solidFill>
              </a:rPr>
              <a:t> </a:t>
            </a:r>
            <a:r>
              <a:rPr lang="fr-FR" sz="2000" b="1" dirty="0" smtClean="0">
                <a:solidFill>
                  <a:schemeClr val="accent5"/>
                </a:solidFill>
                <a:latin typeface="Calibri"/>
                <a:cs typeface="Century Gothic"/>
              </a:rPr>
              <a:t>  »</a:t>
            </a:r>
            <a:endParaRPr lang="fr-FR" sz="2000" b="1" dirty="0">
              <a:solidFill>
                <a:schemeClr val="accent5"/>
              </a:solidFill>
              <a:latin typeface="Calibri"/>
              <a:cs typeface="Century Gothic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1408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lc="http://schemas.openxmlformats.org/drawingml/2006/lockedCanvas"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AB9009B-1D35-7E4E-ADFE-C141086DB5DE}"/>
              </a:ext>
            </a:extLst>
          </p:cNvPr>
          <p:cNvSpPr txBox="1"/>
          <p:nvPr/>
        </p:nvSpPr>
        <p:spPr>
          <a:xfrm>
            <a:off x="405900" y="1235365"/>
            <a:ext cx="8138569" cy="203132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dirty="0" smtClean="0">
                <a:solidFill>
                  <a:schemeClr val="accent1"/>
                </a:solidFill>
                <a:latin typeface="Calibri"/>
              </a:rPr>
              <a:t>S’informer pour comprendre que </a:t>
            </a:r>
            <a:r>
              <a:rPr lang="fr-FR" dirty="0">
                <a:solidFill>
                  <a:schemeClr val="accent1"/>
                </a:solidFill>
                <a:latin typeface="Calibri"/>
              </a:rPr>
              <a:t>l’air est un mélange de gaz et de </a:t>
            </a:r>
            <a:r>
              <a:rPr lang="fr-FR" dirty="0" smtClean="0">
                <a:solidFill>
                  <a:schemeClr val="accent1"/>
                </a:solidFill>
                <a:latin typeface="Calibri"/>
              </a:rPr>
              <a:t>particules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dirty="0" smtClean="0">
              <a:solidFill>
                <a:schemeClr val="accent1"/>
              </a:solidFill>
              <a:latin typeface="Calibri"/>
            </a:endParaRPr>
          </a:p>
          <a:p>
            <a:pPr marL="285750" indent="-285750"/>
            <a:endParaRPr lang="fr-FR" dirty="0" smtClean="0">
              <a:solidFill>
                <a:schemeClr val="accent1"/>
              </a:solidFill>
              <a:latin typeface="Calibri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dirty="0" smtClean="0">
                <a:solidFill>
                  <a:schemeClr val="accent1"/>
                </a:solidFill>
                <a:latin typeface="Calibri"/>
              </a:rPr>
              <a:t>Modéliser la composition de l’air inspiré, air ambiant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dirty="0" smtClean="0">
              <a:latin typeface="Century Gothic" panose="020B0502020202020204" pitchFamily="34" charset="0"/>
            </a:endParaRPr>
          </a:p>
          <a:p>
            <a:pPr algn="ctr"/>
            <a:endParaRPr lang="fr-FR" dirty="0" smtClean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</p:txBody>
      </p:sp>
      <p:pic>
        <p:nvPicPr>
          <p:cNvPr id="4" name="Image 3" descr="2. La composition de l'air (glissé(e)s)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53693" y="3376459"/>
            <a:ext cx="6954943" cy="33870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5900" y="450534"/>
            <a:ext cx="78064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chemeClr val="tx2"/>
                </a:solidFill>
              </a:rPr>
              <a:t>1. La composition de l’air inspiré, air ambiant</a:t>
            </a:r>
            <a:endParaRPr lang="fr-FR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0592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lc="http://schemas.openxmlformats.org/drawingml/2006/lockedCanvas"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AB9009B-1D35-7E4E-ADFE-C141086DB5DE}"/>
              </a:ext>
            </a:extLst>
          </p:cNvPr>
          <p:cNvSpPr txBox="1"/>
          <p:nvPr/>
        </p:nvSpPr>
        <p:spPr>
          <a:xfrm>
            <a:off x="405900" y="1368518"/>
            <a:ext cx="8138569" cy="203132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dirty="0" smtClean="0">
                <a:solidFill>
                  <a:schemeClr val="accent1"/>
                </a:solidFill>
              </a:rPr>
              <a:t>Comprendre que la composition de l’air expiré est différente de celle de l’air inspiré, l’air ambiant. </a:t>
            </a:r>
          </a:p>
          <a:p>
            <a:pPr marL="285750" indent="-285750"/>
            <a:endParaRPr lang="fr-FR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fr-FR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dirty="0" smtClean="0">
                <a:solidFill>
                  <a:schemeClr val="accent1"/>
                </a:solidFill>
                <a:latin typeface="Calibri"/>
              </a:rPr>
              <a:t>Tester les effets de la respiration sur la composition de l’air</a:t>
            </a:r>
          </a:p>
          <a:p>
            <a:pPr marL="285750" indent="-285750"/>
            <a:endParaRPr lang="fr-FR" dirty="0" smtClean="0">
              <a:solidFill>
                <a:schemeClr val="accent1"/>
              </a:solidFill>
              <a:latin typeface="Calibri"/>
            </a:endParaRPr>
          </a:p>
          <a:p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5900" y="450534"/>
            <a:ext cx="78064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chemeClr val="tx2"/>
                </a:solidFill>
              </a:rPr>
              <a:t>2. La composition de l’air expiré</a:t>
            </a:r>
            <a:endParaRPr lang="fr-FR" sz="2800" b="1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5900" y="3525146"/>
            <a:ext cx="24693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Le taux de CO</a:t>
            </a:r>
            <a:r>
              <a:rPr lang="fr-FR" sz="2000" b="1" baseline="-25000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97270" y="3525146"/>
            <a:ext cx="22471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Le taux de O</a:t>
            </a:r>
            <a:r>
              <a:rPr lang="fr-FR" sz="2000" b="1" baseline="-25000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2</a:t>
            </a:r>
            <a:endParaRPr lang="fr-FR" sz="2000" b="1" dirty="0" smtClean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01910" y="4821528"/>
            <a:ext cx="26632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La taux d’humidité</a:t>
            </a:r>
          </a:p>
        </p:txBody>
      </p:sp>
      <p:pic>
        <p:nvPicPr>
          <p:cNvPr id="7" name="Image 6" descr="fiches-activites (glissé(e)s) 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320042" y="3925256"/>
            <a:ext cx="1892300" cy="1460500"/>
          </a:xfrm>
          <a:prstGeom prst="rect">
            <a:avLst/>
          </a:prstGeom>
        </p:spPr>
      </p:pic>
      <p:pic>
        <p:nvPicPr>
          <p:cNvPr id="12" name="Image 11" descr="Dessin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90254" y="3961194"/>
            <a:ext cx="2828896" cy="1460500"/>
          </a:xfrm>
          <a:prstGeom prst="rect">
            <a:avLst/>
          </a:prstGeom>
        </p:spPr>
      </p:pic>
      <p:pic>
        <p:nvPicPr>
          <p:cNvPr id="13" name="Image 12" descr="Dessin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558162" y="5221638"/>
            <a:ext cx="1925273" cy="137117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0592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0023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15156" y="241773"/>
            <a:ext cx="8050792" cy="6185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3" name="Picture 4" descr="D:\MAGALI\Telechargements\logo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15156" y="432106"/>
            <a:ext cx="4056845" cy="1880353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ZoneTexte 1"/>
          <p:cNvSpPr txBox="1">
            <a:spLocks noChangeArrowheads="1"/>
          </p:cNvSpPr>
          <p:nvPr/>
        </p:nvSpPr>
        <p:spPr bwMode="auto">
          <a:xfrm>
            <a:off x="4229101" y="3905451"/>
            <a:ext cx="3771899" cy="3142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>
            <a:spAutoFit/>
          </a:bodyPr>
          <a:lstStyle>
            <a:lvl1pPr algn="l" eaLnBrk="0" hangingPunct="0">
              <a:spcBef>
                <a:spcPts val="48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l" eaLnBrk="0" hangingPunct="0">
              <a:spcBef>
                <a:spcPts val="48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l" eaLnBrk="0" hangingPunct="0">
              <a:spcBef>
                <a:spcPts val="48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l" eaLnBrk="0" hangingPunct="0">
              <a:spcBef>
                <a:spcPts val="48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l" eaLnBrk="0" hangingPunct="0">
              <a:spcBef>
                <a:spcPts val="48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fr-BE" altLang="fr-FR" sz="2800" b="1" dirty="0" smtClean="0">
                <a:solidFill>
                  <a:srgbClr val="F5821F"/>
                </a:solidFill>
                <a:latin typeface="Aldo" pitchFamily="2" charset="0"/>
                <a:ea typeface="+mn-ea"/>
                <a:cs typeface="Ayuthaya"/>
              </a:rPr>
              <a:t> Accompagnements et formations des enseignants </a:t>
            </a:r>
            <a:r>
              <a:rPr lang="fr-BE" altLang="fr-FR" sz="2800" b="1" dirty="0">
                <a:solidFill>
                  <a:srgbClr val="F5821F"/>
                </a:solidFill>
                <a:latin typeface="Aldo" pitchFamily="2" charset="0"/>
                <a:ea typeface="+mn-ea"/>
                <a:cs typeface="Ayuthaya"/>
              </a:rPr>
              <a:t>en éveil </a:t>
            </a:r>
            <a:r>
              <a:rPr lang="fr-BE" altLang="fr-FR" sz="2800" b="1" dirty="0" smtClean="0">
                <a:solidFill>
                  <a:srgbClr val="F5821F"/>
                </a:solidFill>
                <a:latin typeface="Aldo" pitchFamily="2" charset="0"/>
                <a:ea typeface="+mn-ea"/>
                <a:cs typeface="Ayuthaya"/>
              </a:rPr>
              <a:t>scientifique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fr-BE" altLang="fr-FR" sz="2800" b="1" dirty="0">
              <a:solidFill>
                <a:srgbClr val="F5821F"/>
              </a:solidFill>
              <a:latin typeface="Aldo" pitchFamily="2" charset="0"/>
              <a:ea typeface="+mn-ea"/>
              <a:cs typeface="Ayuthaya"/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fr-BE" altLang="fr-FR" sz="1200" dirty="0">
              <a:solidFill>
                <a:schemeClr val="accent5">
                  <a:lumMod val="75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fr-BE" altLang="fr-FR" sz="2400" dirty="0">
              <a:solidFill>
                <a:schemeClr val="accent5">
                  <a:lumMod val="75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fr-BE" altLang="fr-FR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365233" y="2667526"/>
            <a:ext cx="6413529" cy="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32106"/>
            <a:ext cx="3706419" cy="3296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380060" y="6130352"/>
            <a:ext cx="6413529" cy="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26644" y="2995055"/>
            <a:ext cx="3041209" cy="2703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9081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3E2315E-962F-8047-8EBD-758019FEBFE1}"/>
              </a:ext>
            </a:extLst>
          </p:cNvPr>
          <p:cNvSpPr/>
          <p:nvPr/>
        </p:nvSpPr>
        <p:spPr>
          <a:xfrm>
            <a:off x="7745211" y="3777566"/>
            <a:ext cx="333564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lc="http://schemas.openxmlformats.org/drawingml/2006/lockedCanvas"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AB9009B-1D35-7E4E-ADFE-C141086DB5DE}"/>
              </a:ext>
            </a:extLst>
          </p:cNvPr>
          <p:cNvSpPr txBox="1"/>
          <p:nvPr/>
        </p:nvSpPr>
        <p:spPr>
          <a:xfrm>
            <a:off x="405900" y="611910"/>
            <a:ext cx="8138569" cy="203132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dirty="0" smtClean="0">
                <a:solidFill>
                  <a:schemeClr val="accent1"/>
                </a:solidFill>
              </a:rPr>
              <a:t>Modéliser la composition de l’air expiré</a:t>
            </a:r>
          </a:p>
          <a:p>
            <a:pPr marL="285750" indent="-285750"/>
            <a:endParaRPr lang="fr-FR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dirty="0" smtClean="0">
                <a:solidFill>
                  <a:schemeClr val="accent1"/>
                </a:solidFill>
                <a:latin typeface="Calibri"/>
              </a:rPr>
              <a:t>Comparer la composition de l’air inspiré et celle de l’air expiré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dirty="0" smtClean="0">
              <a:solidFill>
                <a:schemeClr val="accent1"/>
              </a:solidFill>
              <a:latin typeface="Calibri"/>
            </a:endParaRPr>
          </a:p>
          <a:p>
            <a:pPr marL="285750" indent="-285750"/>
            <a:endParaRPr lang="fr-FR" dirty="0" smtClean="0">
              <a:latin typeface="Century Gothic" panose="020B0502020202020204" pitchFamily="34" charset="0"/>
            </a:endParaRPr>
          </a:p>
          <a:p>
            <a:pPr algn="ctr"/>
            <a:endParaRPr lang="fr-FR" dirty="0" smtClean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</p:txBody>
      </p:sp>
      <p:pic>
        <p:nvPicPr>
          <p:cNvPr id="35" name="Image 34" descr="2. La composition de l'air (glissé(e)s)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05900" y="2982913"/>
            <a:ext cx="5372100" cy="2616200"/>
          </a:xfrm>
          <a:prstGeom prst="rect">
            <a:avLst/>
          </a:prstGeom>
        </p:spPr>
      </p:pic>
      <p:pic>
        <p:nvPicPr>
          <p:cNvPr id="36" name="Image 35" descr="2. La composition de l'air (glissé(e)s)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093369" y="2980641"/>
            <a:ext cx="2451100" cy="23241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958273" y="5399058"/>
            <a:ext cx="13739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chemeClr val="accent1"/>
                </a:solidFill>
              </a:rPr>
              <a:t>Air inspiré</a:t>
            </a:r>
            <a:endParaRPr lang="fr-FR" sz="2000" b="1" dirty="0"/>
          </a:p>
        </p:txBody>
      </p:sp>
      <p:sp>
        <p:nvSpPr>
          <p:cNvPr id="38" name="Rectangle 37"/>
          <p:cNvSpPr/>
          <p:nvPr/>
        </p:nvSpPr>
        <p:spPr>
          <a:xfrm>
            <a:off x="6704866" y="5304741"/>
            <a:ext cx="13739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chemeClr val="accent1"/>
                </a:solidFill>
              </a:rPr>
              <a:t>Air expiré</a:t>
            </a:r>
            <a:endParaRPr lang="fr-FR" sz="20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1137979" y="6098663"/>
            <a:ext cx="6786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5"/>
                </a:solidFill>
                <a:latin typeface="Calibri"/>
                <a:cs typeface="Century Gothic"/>
              </a:rPr>
              <a:t>« L’air inspiré n’a pas la même composition que l’air expiré! »</a:t>
            </a:r>
            <a:endParaRPr lang="fr-FR" sz="2000" b="1" dirty="0">
              <a:solidFill>
                <a:schemeClr val="accent5"/>
              </a:solidFill>
              <a:latin typeface="Calibri"/>
              <a:cs typeface="Century Gothic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6664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58ECB98-A4B0-674F-9E10-BD4C3D52BA04}"/>
              </a:ext>
            </a:extLst>
          </p:cNvPr>
          <p:cNvSpPr txBox="1"/>
          <p:nvPr/>
        </p:nvSpPr>
        <p:spPr>
          <a:xfrm>
            <a:off x="724218" y="2168680"/>
            <a:ext cx="79920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sz="2000" b="1" dirty="0" smtClean="0">
              <a:solidFill>
                <a:schemeClr val="tx2"/>
              </a:solidFill>
              <a:latin typeface="Calibri"/>
            </a:endParaRPr>
          </a:p>
          <a:p>
            <a:pPr lvl="1">
              <a:buFontTx/>
              <a:buChar char="-"/>
            </a:pPr>
            <a:r>
              <a:rPr lang="fr-FR" sz="2000" dirty="0" smtClean="0">
                <a:solidFill>
                  <a:schemeClr val="accent1"/>
                </a:solidFill>
                <a:latin typeface="Calibri"/>
              </a:rPr>
              <a:t> Il y a plus de CO</a:t>
            </a:r>
            <a:r>
              <a:rPr lang="fr-FR" sz="2000" baseline="-25000" dirty="0" smtClean="0">
                <a:solidFill>
                  <a:schemeClr val="accent1"/>
                </a:solidFill>
                <a:latin typeface="Calibri"/>
              </a:rPr>
              <a:t>2</a:t>
            </a:r>
            <a:r>
              <a:rPr lang="fr-FR" sz="2000" dirty="0" smtClean="0">
                <a:solidFill>
                  <a:schemeClr val="accent1"/>
                </a:solidFill>
                <a:latin typeface="Calibri"/>
              </a:rPr>
              <a:t> dans l’air expiré que dans l’air inspiré</a:t>
            </a:r>
          </a:p>
          <a:p>
            <a:pPr lvl="1"/>
            <a:endParaRPr lang="fr-FR" sz="2000" dirty="0" smtClean="0">
              <a:solidFill>
                <a:schemeClr val="accent1"/>
              </a:solidFill>
              <a:latin typeface="Calibri"/>
            </a:endParaRPr>
          </a:p>
          <a:p>
            <a:pPr lvl="1">
              <a:buFontTx/>
              <a:buChar char="-"/>
            </a:pPr>
            <a:r>
              <a:rPr lang="fr-FR" sz="2000" dirty="0" smtClean="0">
                <a:solidFill>
                  <a:schemeClr val="accent1"/>
                </a:solidFill>
                <a:latin typeface="Calibri"/>
              </a:rPr>
              <a:t> L’air expiré contient moins de dioxygène que l’air inspiré</a:t>
            </a:r>
          </a:p>
          <a:p>
            <a:pPr lvl="1"/>
            <a:endParaRPr lang="fr-FR" sz="2000" dirty="0" smtClean="0">
              <a:solidFill>
                <a:schemeClr val="accent1"/>
              </a:solidFill>
              <a:latin typeface="Calibri"/>
            </a:endParaRPr>
          </a:p>
          <a:p>
            <a:pPr lvl="1">
              <a:buFontTx/>
              <a:buChar char="-"/>
            </a:pPr>
            <a:r>
              <a:rPr lang="fr-FR" sz="2000" dirty="0" smtClean="0">
                <a:solidFill>
                  <a:schemeClr val="accent1"/>
                </a:solidFill>
                <a:latin typeface="Calibri"/>
              </a:rPr>
              <a:t> L’air expiré est plus humide que l’air inspiré</a:t>
            </a:r>
          </a:p>
          <a:p>
            <a:endParaRPr lang="fr-FR" sz="2000" dirty="0" smtClea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5900" y="503230"/>
            <a:ext cx="78064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chemeClr val="tx2"/>
                </a:solidFill>
              </a:rPr>
              <a:t>3. Synthèse et réflexion</a:t>
            </a:r>
            <a:endParaRPr lang="fr-FR" sz="2800" b="1" dirty="0">
              <a:solidFill>
                <a:schemeClr val="tx2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19835" y="1488906"/>
            <a:ext cx="380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  <a:latin typeface="Calibri"/>
              </a:rPr>
              <a:t>Nous avons appris que…</a:t>
            </a:r>
            <a:endParaRPr lang="fr-FR" sz="2400" b="1" dirty="0">
              <a:solidFill>
                <a:schemeClr val="accent1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intérieur, personne, table, alimentation&#10;&#10;Description générée automatiquement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9A82042-3921-E54A-813B-D26F007E9A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2813741" y="3086533"/>
            <a:ext cx="2037771" cy="2945757"/>
          </a:xfrm>
          <a:prstGeom prst="rect">
            <a:avLst/>
          </a:prstGeom>
        </p:spPr>
      </p:pic>
      <p:pic>
        <p:nvPicPr>
          <p:cNvPr id="6" name="Image 5" descr="Une image contenant intérieur, personne, alimentation, mur&#10;&#10;Description générée automatiquement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FDA063B-B5D4-C140-A070-FAB3488C3B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775970" y="3086533"/>
            <a:ext cx="2037771" cy="29457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lc="http://schemas.openxmlformats.org/drawingml/2006/lockedCanvas"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AB9009B-1D35-7E4E-ADFE-C141086DB5DE}"/>
              </a:ext>
            </a:extLst>
          </p:cNvPr>
          <p:cNvSpPr txBox="1"/>
          <p:nvPr/>
        </p:nvSpPr>
        <p:spPr>
          <a:xfrm>
            <a:off x="405900" y="1126276"/>
            <a:ext cx="8138569" cy="34163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dirty="0" smtClean="0">
                <a:solidFill>
                  <a:schemeClr val="accent1"/>
                </a:solidFill>
              </a:rPr>
              <a:t>Mesurer la quantité d’air expiré dans la classe en quelques minutes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dirty="0" smtClean="0">
                <a:solidFill>
                  <a:schemeClr val="accent1"/>
                </a:solidFill>
              </a:rPr>
              <a:t>Réflexion sur la problématique d’un taux de CO2 trop élevé dans les classes</a:t>
            </a:r>
          </a:p>
          <a:p>
            <a:pPr marL="285750" indent="-285750"/>
            <a:endParaRPr lang="fr-FR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dirty="0" smtClean="0">
                <a:solidFill>
                  <a:schemeClr val="accent1"/>
                </a:solidFill>
              </a:rPr>
              <a:t>Prendre conscience de l’importance du renouvellement d’air</a:t>
            </a:r>
          </a:p>
          <a:p>
            <a:pPr marL="285750" indent="-285750"/>
            <a:endParaRPr lang="fr-FR" dirty="0" smtClean="0">
              <a:solidFill>
                <a:schemeClr val="accent1"/>
              </a:solidFill>
            </a:endParaRPr>
          </a:p>
          <a:p>
            <a:pPr marL="285750" indent="-285750"/>
            <a:endParaRPr lang="fr-FR" dirty="0" smtClean="0">
              <a:solidFill>
                <a:schemeClr val="accent1"/>
              </a:solidFill>
              <a:latin typeface="Calibri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fr-FR" dirty="0" smtClean="0">
              <a:solidFill>
                <a:schemeClr val="accent1"/>
              </a:solidFill>
              <a:latin typeface="Calibri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fr-FR" dirty="0" smtClean="0">
              <a:solidFill>
                <a:schemeClr val="accent1"/>
              </a:solidFill>
              <a:latin typeface="Calibri"/>
            </a:endParaRPr>
          </a:p>
          <a:p>
            <a:pPr marL="285750" indent="-285750"/>
            <a:endParaRPr lang="fr-FR" dirty="0" smtClean="0">
              <a:latin typeface="Century Gothic" panose="020B0502020202020204" pitchFamily="34" charset="0"/>
            </a:endParaRPr>
          </a:p>
          <a:p>
            <a:pPr algn="ctr"/>
            <a:endParaRPr lang="fr-FR" dirty="0" smtClean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75970" y="407376"/>
            <a:ext cx="380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  <a:latin typeface="Calibri"/>
              </a:rPr>
              <a:t>Quelles conséquences ?</a:t>
            </a:r>
            <a:endParaRPr lang="fr-FR" sz="2400" b="1" dirty="0">
              <a:solidFill>
                <a:schemeClr val="accent1"/>
              </a:solidFill>
              <a:latin typeface="Calibri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418996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960309"/>
            <a:ext cx="8229600" cy="221921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b="1" dirty="0" smtClean="0">
                <a:solidFill>
                  <a:schemeClr val="tx2"/>
                </a:solidFill>
              </a:rPr>
              <a:t>Séquence 3</a:t>
            </a:r>
            <a:br>
              <a:rPr lang="fr-FR" b="1" dirty="0" smtClean="0">
                <a:solidFill>
                  <a:schemeClr val="tx2"/>
                </a:solidFill>
              </a:rPr>
            </a:br>
            <a:r>
              <a:rPr lang="fr-FR" b="1" dirty="0" smtClean="0">
                <a:solidFill>
                  <a:schemeClr val="tx2"/>
                </a:solidFill>
              </a:rPr>
              <a:t/>
            </a:r>
            <a:br>
              <a:rPr lang="fr-FR" b="1" dirty="0" smtClean="0">
                <a:solidFill>
                  <a:schemeClr val="tx2"/>
                </a:solidFill>
              </a:rPr>
            </a:br>
            <a:r>
              <a:rPr lang="fr-FR" dirty="0" smtClean="0">
                <a:solidFill>
                  <a:schemeClr val="accent1"/>
                </a:solidFill>
              </a:rPr>
              <a:t>L’importance de l’aération sur le taux de CO</a:t>
            </a:r>
            <a:r>
              <a:rPr lang="fr-FR" baseline="-25000" dirty="0" smtClean="0">
                <a:solidFill>
                  <a:schemeClr val="accent1"/>
                </a:solidFill>
              </a:rPr>
              <a:t>2</a:t>
            </a:r>
            <a:r>
              <a:rPr lang="fr-FR" dirty="0" smtClean="0">
                <a:solidFill>
                  <a:schemeClr val="accent1"/>
                </a:solidFill>
              </a:rPr>
              <a:t> d’une classe</a:t>
            </a:r>
            <a:br>
              <a:rPr lang="fr-FR" dirty="0" smtClean="0">
                <a:solidFill>
                  <a:schemeClr val="accent1"/>
                </a:solidFill>
              </a:rPr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67235" y="381000"/>
            <a:ext cx="83589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6"/>
                </a:solidFill>
                <a:latin typeface="Calibri"/>
              </a:rPr>
              <a:t>SITUATION MOBILISATRICE</a:t>
            </a:r>
          </a:p>
          <a:p>
            <a:endParaRPr lang="fr-FR" sz="2400" b="1" dirty="0" smtClean="0">
              <a:solidFill>
                <a:schemeClr val="accent6"/>
              </a:solidFill>
              <a:latin typeface="Calibri"/>
            </a:endParaRPr>
          </a:p>
          <a:p>
            <a:r>
              <a:rPr lang="fr-FR" sz="2400" b="1" dirty="0" smtClean="0">
                <a:solidFill>
                  <a:schemeClr val="accent6"/>
                </a:solidFill>
                <a:latin typeface="Calibri"/>
              </a:rPr>
              <a:t>Renouveler l’air par l’ouverture complète d’une seule fenêtre</a:t>
            </a:r>
          </a:p>
          <a:p>
            <a:endParaRPr lang="fr-FR" sz="2400" b="1" dirty="0" smtClean="0">
              <a:solidFill>
                <a:schemeClr val="accent1"/>
              </a:solidFill>
              <a:latin typeface="Calibri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BFCFB99-7B59-6347-BE7B-2045D63E1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35" y="1950660"/>
            <a:ext cx="2593406" cy="21426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9FE46D6-149C-554F-9E69-5F47F0862812}"/>
              </a:ext>
            </a:extLst>
          </p:cNvPr>
          <p:cNvSpPr/>
          <p:nvPr/>
        </p:nvSpPr>
        <p:spPr>
          <a:xfrm>
            <a:off x="4089388" y="1961148"/>
            <a:ext cx="47367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2400" dirty="0" smtClean="0">
              <a:latin typeface="Century Gothic" panose="020B0502020202020204" pitchFamily="34" charset="0"/>
            </a:endParaRPr>
          </a:p>
          <a:p>
            <a:pPr algn="ctr"/>
            <a:endParaRPr lang="fr-FR" sz="2000" dirty="0" smtClean="0">
              <a:solidFill>
                <a:schemeClr val="accent5"/>
              </a:solidFill>
            </a:endParaRPr>
          </a:p>
          <a:p>
            <a:pPr algn="ctr"/>
            <a:endParaRPr lang="fr-FR" sz="2000" dirty="0" smtClean="0">
              <a:solidFill>
                <a:schemeClr val="accent5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510243" y="1950660"/>
            <a:ext cx="4971844" cy="373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2"/>
                </a:solidFill>
              </a:rPr>
              <a:t>Contexte:</a:t>
            </a:r>
          </a:p>
          <a:p>
            <a:endParaRPr lang="fr-FR" sz="2400" dirty="0" smtClean="0"/>
          </a:p>
          <a:p>
            <a:r>
              <a:rPr lang="fr-FR" sz="2400" b="1" dirty="0" err="1" smtClean="0">
                <a:solidFill>
                  <a:schemeClr val="accent1"/>
                </a:solidFill>
                <a:sym typeface="Wingdings"/>
              </a:rPr>
              <a:t></a:t>
            </a:r>
            <a:r>
              <a:rPr lang="fr-FR" sz="2400" b="1" dirty="0" smtClean="0">
                <a:solidFill>
                  <a:schemeClr val="accent1"/>
                </a:solidFill>
                <a:sym typeface="Wingdings"/>
              </a:rPr>
              <a:t> </a:t>
            </a:r>
            <a:r>
              <a:rPr lang="fr-FR" sz="2400" b="1" dirty="0" smtClean="0">
                <a:solidFill>
                  <a:schemeClr val="accent1"/>
                </a:solidFill>
              </a:rPr>
              <a:t>Le capteur de </a:t>
            </a:r>
            <a:r>
              <a:rPr lang="fr-FR" sz="2400" dirty="0" smtClean="0">
                <a:latin typeface="Century Gothic" panose="020B0502020202020204" pitchFamily="34" charset="0"/>
              </a:rPr>
              <a:t>CO</a:t>
            </a:r>
            <a:r>
              <a:rPr lang="fr-FR" sz="2400" baseline="-25000" dirty="0" smtClean="0">
                <a:latin typeface="Century Gothic" panose="020B0502020202020204" pitchFamily="34" charset="0"/>
              </a:rPr>
              <a:t>2</a:t>
            </a:r>
            <a:r>
              <a:rPr lang="fr-FR" sz="2400" dirty="0" smtClean="0">
                <a:latin typeface="Century Gothic" panose="020B0502020202020204" pitchFamily="34" charset="0"/>
              </a:rPr>
              <a:t> </a:t>
            </a:r>
            <a:r>
              <a:rPr lang="fr-FR" sz="2400" b="1" dirty="0" smtClean="0">
                <a:solidFill>
                  <a:schemeClr val="accent1"/>
                </a:solidFill>
              </a:rPr>
              <a:t>dans la classe</a:t>
            </a:r>
          </a:p>
          <a:p>
            <a:r>
              <a:rPr lang="fr-FR" sz="2400" dirty="0" smtClean="0"/>
              <a:t>		</a:t>
            </a:r>
            <a:endParaRPr lang="fr-FR" sz="2400" dirty="0" smtClean="0">
              <a:solidFill>
                <a:schemeClr val="accent1"/>
              </a:solidFill>
            </a:endParaRPr>
          </a:p>
          <a:p>
            <a:r>
              <a:rPr lang="fr-FR" sz="2400" dirty="0" err="1" smtClean="0">
                <a:solidFill>
                  <a:schemeClr val="accent1"/>
                </a:solidFill>
                <a:sym typeface="Wingdings"/>
              </a:rPr>
              <a:t></a:t>
            </a:r>
            <a:r>
              <a:rPr lang="fr-FR" sz="2400" dirty="0" smtClean="0">
                <a:solidFill>
                  <a:schemeClr val="accent1"/>
                </a:solidFill>
                <a:sym typeface="Wingdings"/>
              </a:rPr>
              <a:t> L</a:t>
            </a:r>
            <a:r>
              <a:rPr lang="fr-FR" sz="2400" dirty="0" smtClean="0">
                <a:solidFill>
                  <a:schemeClr val="accent1"/>
                </a:solidFill>
              </a:rPr>
              <a:t>e matin, bonne qualité de l’air (environ 500ppm)</a:t>
            </a:r>
          </a:p>
          <a:p>
            <a:endParaRPr lang="fr-FR" sz="2400" dirty="0" smtClean="0">
              <a:solidFill>
                <a:schemeClr val="accent1"/>
              </a:solidFill>
            </a:endParaRPr>
          </a:p>
          <a:p>
            <a:r>
              <a:rPr lang="fr-FR" sz="2400" dirty="0" err="1" smtClean="0">
                <a:solidFill>
                  <a:schemeClr val="accent1"/>
                </a:solidFill>
                <a:sym typeface="Wingdings"/>
              </a:rPr>
              <a:t></a:t>
            </a:r>
            <a:r>
              <a:rPr lang="fr-FR" sz="2400" dirty="0" smtClean="0">
                <a:solidFill>
                  <a:schemeClr val="accent1"/>
                </a:solidFill>
                <a:sym typeface="Wingdings"/>
              </a:rPr>
              <a:t> </a:t>
            </a:r>
            <a:r>
              <a:rPr lang="fr-FR" sz="2400" dirty="0" smtClean="0">
                <a:solidFill>
                  <a:schemeClr val="accent1"/>
                </a:solidFill>
              </a:rPr>
              <a:t>Les élèves entrent en classe (fenêtre et portes fermées)</a:t>
            </a:r>
          </a:p>
          <a:p>
            <a:endParaRPr lang="fr-FR" sz="2000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1408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67235" y="381000"/>
            <a:ext cx="835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</a:rPr>
              <a:t>Le capteur de CO</a:t>
            </a:r>
            <a:r>
              <a:rPr lang="fr-FR" sz="2400" b="1" baseline="-25000" dirty="0" smtClean="0">
                <a:solidFill>
                  <a:schemeClr val="accent1"/>
                </a:solidFill>
              </a:rPr>
              <a:t>2</a:t>
            </a:r>
            <a:r>
              <a:rPr lang="fr-FR" sz="2400" b="1" dirty="0" smtClean="0">
                <a:solidFill>
                  <a:schemeClr val="accent1"/>
                </a:solidFill>
              </a:rPr>
              <a:t> sonne, </a:t>
            </a:r>
            <a:r>
              <a:rPr lang="nl-BE" sz="2400" b="1" dirty="0" smtClean="0">
                <a:solidFill>
                  <a:schemeClr val="accent1"/>
                </a:solidFill>
              </a:rPr>
              <a:t>l’air est de mauvaise qualité!</a:t>
            </a:r>
            <a:endParaRPr lang="fr-FR" sz="2400" b="1" dirty="0" smtClean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9FE46D6-149C-554F-9E69-5F47F0862812}"/>
              </a:ext>
            </a:extLst>
          </p:cNvPr>
          <p:cNvSpPr/>
          <p:nvPr/>
        </p:nvSpPr>
        <p:spPr>
          <a:xfrm>
            <a:off x="4089388" y="1961148"/>
            <a:ext cx="47367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2400" dirty="0" smtClean="0">
              <a:latin typeface="Century Gothic" panose="020B0502020202020204" pitchFamily="34" charset="0"/>
            </a:endParaRPr>
          </a:p>
          <a:p>
            <a:pPr algn="ctr"/>
            <a:endParaRPr lang="fr-FR" sz="2000" dirty="0" smtClean="0">
              <a:solidFill>
                <a:schemeClr val="accent5"/>
              </a:solidFill>
            </a:endParaRPr>
          </a:p>
          <a:p>
            <a:pPr algn="ctr"/>
            <a:endParaRPr lang="fr-FR" sz="2000" dirty="0" smtClean="0">
              <a:solidFill>
                <a:schemeClr val="accent5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089388" y="1497707"/>
            <a:ext cx="439269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tx2"/>
                </a:solidFill>
              </a:rPr>
              <a:t>Commencer le protocole:</a:t>
            </a:r>
          </a:p>
          <a:p>
            <a:endParaRPr lang="fr-FR" sz="2000" dirty="0" smtClean="0"/>
          </a:p>
          <a:p>
            <a:pPr>
              <a:buFontTx/>
              <a:buChar char="-"/>
            </a:pPr>
            <a:r>
              <a:rPr lang="fr-FR" sz="2000" dirty="0" smtClean="0">
                <a:solidFill>
                  <a:schemeClr val="accent1"/>
                </a:solidFill>
                <a:sym typeface="Wingdings"/>
              </a:rPr>
              <a:t> Ouverture complète d’une fenêtre </a:t>
            </a:r>
            <a:r>
              <a:rPr lang="fr-FR" sz="2000" dirty="0" smtClean="0">
                <a:solidFill>
                  <a:schemeClr val="accent1"/>
                </a:solidFill>
              </a:rPr>
              <a:t>et </a:t>
            </a:r>
            <a:r>
              <a:rPr lang="fr-FR" sz="2000" dirty="0" smtClean="0">
                <a:solidFill>
                  <a:schemeClr val="accent1"/>
                </a:solidFill>
                <a:sym typeface="Wingdings"/>
              </a:rPr>
              <a:t>démarrer le chronomètre</a:t>
            </a:r>
          </a:p>
          <a:p>
            <a:endParaRPr lang="fr-FR" sz="2000" dirty="0" smtClean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r>
              <a:rPr lang="fr-FR" sz="2000" dirty="0" smtClean="0">
                <a:solidFill>
                  <a:schemeClr val="accent1"/>
                </a:solidFill>
              </a:rPr>
              <a:t> Relever le taux de </a:t>
            </a:r>
            <a:r>
              <a:rPr lang="fr-FR" sz="2000" dirty="0" smtClean="0">
                <a:solidFill>
                  <a:schemeClr val="accent1"/>
                </a:solidFill>
                <a:latin typeface="Calibri"/>
              </a:rPr>
              <a:t>CO</a:t>
            </a:r>
            <a:r>
              <a:rPr lang="fr-FR" sz="2000" baseline="-25000" dirty="0" smtClean="0">
                <a:solidFill>
                  <a:schemeClr val="accent1"/>
                </a:solidFill>
                <a:latin typeface="Calibri"/>
              </a:rPr>
              <a:t>2</a:t>
            </a:r>
            <a:r>
              <a:rPr lang="fr-FR" sz="2000" dirty="0" smtClean="0">
                <a:solidFill>
                  <a:schemeClr val="accent1"/>
                </a:solidFill>
              </a:rPr>
              <a:t> toutes les 5minutes</a:t>
            </a:r>
          </a:p>
          <a:p>
            <a:pPr>
              <a:buFontTx/>
              <a:buChar char="-"/>
            </a:pPr>
            <a:endParaRPr lang="fr-FR" sz="2000" dirty="0" smtClean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r>
              <a:rPr lang="fr-FR" sz="2000" dirty="0" smtClean="0">
                <a:solidFill>
                  <a:schemeClr val="accent1"/>
                </a:solidFill>
              </a:rPr>
              <a:t> Retour à un taux &lt; 1000ppm, arrêter le chronomètre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0768" y="5451652"/>
            <a:ext cx="82854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accent5"/>
                </a:solidFill>
              </a:rPr>
              <a:t>« En ouvrant une seule fenêtre en grand, il faut …. minutes pour retrouver un air de qualité»</a:t>
            </a:r>
            <a:endParaRPr lang="fr-FR" sz="2000" dirty="0">
              <a:solidFill>
                <a:schemeClr val="accent5"/>
              </a:solidFill>
            </a:endParaRPr>
          </a:p>
        </p:txBody>
      </p:sp>
      <p:pic>
        <p:nvPicPr>
          <p:cNvPr id="12" name="Image 11" descr="3. L'aération (glissé(e)s)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36587" y="1133692"/>
            <a:ext cx="2646027" cy="417363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1408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D37794E-29B2-FC43-98E1-DD62DC0C79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 rot="1193449">
            <a:off x="5181635" y="1927274"/>
            <a:ext cx="2799338" cy="42816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5900" y="450534"/>
            <a:ext cx="82199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chemeClr val="tx2"/>
                </a:solidFill>
              </a:rPr>
              <a:t>1. Concevoir un protocole pour étudier l’influence de certains facteurs dans l’aération d’une classe</a:t>
            </a:r>
            <a:endParaRPr lang="fr-FR" sz="2800" b="1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901" y="2180661"/>
            <a:ext cx="41308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chemeClr val="accent5"/>
                </a:solidFill>
              </a:rPr>
              <a:t>« Que pourrions-nous faire pour que le retour à une qualité de l’air suffisante se passe plus vite après le signal d’alerte? »</a:t>
            </a:r>
            <a:endParaRPr lang="fr-FR" sz="28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4959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235" y="381000"/>
            <a:ext cx="835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smtClean="0">
                <a:solidFill>
                  <a:schemeClr val="accent1"/>
                </a:solidFill>
              </a:rPr>
              <a:t>Exemple de protocole à concevoir ou à suivre</a:t>
            </a:r>
            <a:endParaRPr lang="fr-FR" sz="2400" b="1" dirty="0" smtClean="0">
              <a:solidFill>
                <a:schemeClr val="accent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67235" y="1090331"/>
            <a:ext cx="8014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tx2"/>
                </a:solidFill>
              </a:rPr>
              <a:t>Vérifier si le nombre de fenêtres ouvertes influence le retour à une bonne qualité de l’air</a:t>
            </a:r>
          </a:p>
        </p:txBody>
      </p:sp>
      <p:pic>
        <p:nvPicPr>
          <p:cNvPr id="4" name="Image 3" descr="3. L'aération (glissé(e)s)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54760" y="1798216"/>
            <a:ext cx="8571416" cy="1764180"/>
          </a:xfrm>
          <a:prstGeom prst="rect">
            <a:avLst/>
          </a:prstGeom>
        </p:spPr>
      </p:pic>
      <p:pic>
        <p:nvPicPr>
          <p:cNvPr id="6" name="Image 5" descr="3. L'aération (glissé(e)s) 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54759" y="4227486"/>
            <a:ext cx="8571416" cy="183319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40768" y="3684730"/>
            <a:ext cx="1966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</a:rPr>
              <a:t>Résultats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3. L'aération (glissé(e)s) 5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029375" y="0"/>
            <a:ext cx="5452547" cy="3684730"/>
          </a:xfrm>
          <a:prstGeom prst="rect">
            <a:avLst/>
          </a:prstGeom>
        </p:spPr>
      </p:pic>
      <p:pic>
        <p:nvPicPr>
          <p:cNvPr id="5" name="Image 4" descr="3. L'aération (glissé(e)s) 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03666" y="4120912"/>
            <a:ext cx="8673771" cy="264648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71390" y="155762"/>
            <a:ext cx="2657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</a:rPr>
              <a:t>Mise en graphique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71390" y="3684730"/>
            <a:ext cx="5377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</a:rPr>
              <a:t>Analyse des résultats: structuration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235" y="381000"/>
            <a:ext cx="835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smtClean="0">
                <a:solidFill>
                  <a:schemeClr val="accent1"/>
                </a:solidFill>
              </a:rPr>
              <a:t>Exemple de protocole à concevoir ou à suivre</a:t>
            </a:r>
            <a:endParaRPr lang="fr-FR" sz="2400" b="1" dirty="0" smtClean="0">
              <a:solidFill>
                <a:schemeClr val="accent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67235" y="1090331"/>
            <a:ext cx="8014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tx2"/>
                </a:solidFill>
              </a:rPr>
              <a:t>Vérifier si l’ouverture de fenêtres situées sur des murs différents influence la vitesse de retour à une bonne qualité de l’air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40768" y="3684730"/>
            <a:ext cx="1966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</a:rPr>
              <a:t>Résultats</a:t>
            </a:r>
          </a:p>
        </p:txBody>
      </p:sp>
      <p:pic>
        <p:nvPicPr>
          <p:cNvPr id="11" name="Image 10" descr="3. L'aération (glissé(e)s) 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65137" y="4146395"/>
            <a:ext cx="8182957" cy="1893188"/>
          </a:xfrm>
          <a:prstGeom prst="rect">
            <a:avLst/>
          </a:prstGeom>
        </p:spPr>
      </p:pic>
      <p:pic>
        <p:nvPicPr>
          <p:cNvPr id="6" name="Image 5" descr="3. L'aération (glissé(e)s)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09429" y="1963738"/>
            <a:ext cx="8516746" cy="145487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735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563076" y="230699"/>
            <a:ext cx="8134656" cy="6185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0" name="Picture 4" descr="D:\MAGALI\Telechargements\logo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52900" y="682262"/>
            <a:ext cx="1927663" cy="968922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365236" y="6118139"/>
            <a:ext cx="6413529" cy="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444209" y="1868552"/>
            <a:ext cx="6222925" cy="129143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r-BE" b="1" dirty="0">
                <a:solidFill>
                  <a:srgbClr val="F5821F"/>
                </a:solidFill>
                <a:latin typeface="Aldo" pitchFamily="2" charset="0"/>
                <a:cs typeface="Ayuthaya"/>
                <a:sym typeface="Gill Sans" charset="0"/>
              </a:rPr>
              <a:t>Conception </a:t>
            </a:r>
            <a:r>
              <a:rPr lang="fr-BE" b="1" dirty="0" smtClean="0">
                <a:solidFill>
                  <a:srgbClr val="F5821F"/>
                </a:solidFill>
                <a:latin typeface="Aldo" pitchFamily="2" charset="0"/>
                <a:cs typeface="Ayuthaya"/>
                <a:sym typeface="Gill Sans" charset="0"/>
              </a:rPr>
              <a:t>de </a:t>
            </a:r>
            <a:r>
              <a:rPr lang="fr-BE" b="1" dirty="0">
                <a:solidFill>
                  <a:srgbClr val="F5821F"/>
                </a:solidFill>
                <a:latin typeface="Aldo" pitchFamily="2" charset="0"/>
                <a:cs typeface="Ayuthaya"/>
                <a:sym typeface="Gill Sans" charset="0"/>
              </a:rPr>
              <a:t>démarches d’éveil scientifique pour </a:t>
            </a:r>
            <a:r>
              <a:rPr lang="fr-BE" b="1" dirty="0" smtClean="0">
                <a:solidFill>
                  <a:srgbClr val="F5821F"/>
                </a:solidFill>
                <a:latin typeface="Aldo" pitchFamily="2" charset="0"/>
                <a:cs typeface="Ayuthaya"/>
                <a:sym typeface="Gill Sans" charset="0"/>
              </a:rPr>
              <a:t>la classe</a:t>
            </a:r>
            <a:endParaRPr lang="fr-BE" b="1" dirty="0">
              <a:solidFill>
                <a:srgbClr val="F5821F"/>
              </a:solidFill>
              <a:latin typeface="Aldo" pitchFamily="2" charset="0"/>
              <a:cs typeface="Ayuthaya"/>
              <a:sym typeface="Gill Sans" charset="0"/>
            </a:endParaRPr>
          </a:p>
          <a:p>
            <a:pPr marL="0" indent="0">
              <a:buNone/>
            </a:pPr>
            <a:endParaRPr lang="fr-BE" i="1" dirty="0">
              <a:solidFill>
                <a:srgbClr val="D16207"/>
              </a:solidFill>
              <a:latin typeface="Ayuthaya"/>
              <a:cs typeface="Ayuthaya"/>
            </a:endParaRPr>
          </a:p>
          <a:p>
            <a:pPr marL="0" indent="0">
              <a:buNone/>
            </a:pPr>
            <a:endParaRPr lang="fr-BE" i="1" dirty="0">
              <a:solidFill>
                <a:srgbClr val="D16207"/>
              </a:solidFill>
              <a:latin typeface="Ayuthaya"/>
              <a:cs typeface="Ayuthaya"/>
            </a:endParaRPr>
          </a:p>
          <a:p>
            <a:endParaRPr lang="fr-FR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3878092"/>
            <a:ext cx="9144000" cy="174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540552" y="230699"/>
            <a:ext cx="41571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800" dirty="0" smtClean="0">
                <a:solidFill>
                  <a:schemeClr val="accent1"/>
                </a:solidFill>
              </a:rPr>
              <a:t>www.hypothese.be</a:t>
            </a:r>
            <a:endParaRPr lang="en-US" sz="3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2928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371390" y="155762"/>
            <a:ext cx="2657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</a:rPr>
              <a:t>Mise en graphique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71390" y="3684730"/>
            <a:ext cx="5377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</a:rPr>
              <a:t>Analyse des résultats: structuration</a:t>
            </a:r>
          </a:p>
        </p:txBody>
      </p:sp>
      <p:pic>
        <p:nvPicPr>
          <p:cNvPr id="8" name="Image 7" descr="3. L'aération (glissé(e)s) 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029375" y="155762"/>
            <a:ext cx="4888489" cy="3347759"/>
          </a:xfrm>
          <a:prstGeom prst="rect">
            <a:avLst/>
          </a:prstGeom>
        </p:spPr>
      </p:pic>
      <p:pic>
        <p:nvPicPr>
          <p:cNvPr id="9" name="Image 8" descr="3. L'aération (glissé(e)s) 5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7238" y="4376204"/>
            <a:ext cx="8769048" cy="1727117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235" y="381000"/>
            <a:ext cx="8358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6"/>
                </a:solidFill>
                <a:latin typeface="Calibri"/>
              </a:rPr>
              <a:t>Communiquer les résultats </a:t>
            </a:r>
          </a:p>
          <a:p>
            <a:endParaRPr lang="fr-FR" sz="2400" b="1" dirty="0" smtClean="0">
              <a:solidFill>
                <a:schemeClr val="accent6"/>
              </a:solidFill>
              <a:latin typeface="Calibri"/>
            </a:endParaRPr>
          </a:p>
        </p:txBody>
      </p:sp>
      <p:pic>
        <p:nvPicPr>
          <p:cNvPr id="3" name="Image 2" descr="Fiche - communication des résultats - aération (glissé(e)s)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 rot="1088326">
            <a:off x="4354246" y="590264"/>
            <a:ext cx="4274092" cy="302006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100000">
                <a:prstClr val="white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</p:pic>
      <p:pic>
        <p:nvPicPr>
          <p:cNvPr id="5" name="Image 4" descr="Fiche - communication des résultats - aération (glissé(e)s)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 rot="1085406">
            <a:off x="3417000" y="3504347"/>
            <a:ext cx="4251387" cy="300401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100000">
                <a:prstClr val="white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</p:pic>
      <p:pic>
        <p:nvPicPr>
          <p:cNvPr id="6" name="Image 5" descr="Logo AIR 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469" y="1629505"/>
            <a:ext cx="2923203" cy="292320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23469" y="5415708"/>
            <a:ext cx="4396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smtClean="0">
                <a:solidFill>
                  <a:schemeClr val="tx2"/>
                </a:solidFill>
                <a:latin typeface="Calibri"/>
                <a:cs typeface="Century Gothic"/>
              </a:rPr>
              <a:t>Contact :</a:t>
            </a:r>
          </a:p>
          <a:p>
            <a:endParaRPr lang="fr-BE" sz="2000" dirty="0" smtClean="0">
              <a:solidFill>
                <a:schemeClr val="tx2"/>
              </a:solidFill>
              <a:latin typeface="Calibri"/>
              <a:cs typeface="Century Gothic"/>
            </a:endParaRPr>
          </a:p>
          <a:p>
            <a:r>
              <a:rPr lang="fr-BE" sz="2000" dirty="0" smtClean="0">
                <a:solidFill>
                  <a:schemeClr val="tx2"/>
                </a:solidFill>
                <a:latin typeface="Calibri"/>
                <a:cs typeface="Century Gothic"/>
              </a:rPr>
              <a:t>g.ferenc@hypothese.be</a:t>
            </a:r>
            <a:endParaRPr lang="en-US" sz="2000" dirty="0">
              <a:solidFill>
                <a:schemeClr val="tx2"/>
              </a:solidFill>
              <a:latin typeface="Calibri"/>
              <a:cs typeface="Century Gothic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29170" y="1193288"/>
            <a:ext cx="4253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smtClean="0">
                <a:solidFill>
                  <a:schemeClr val="tx2"/>
                </a:solidFill>
                <a:latin typeface="Calibri"/>
                <a:cs typeface="Century Gothic"/>
              </a:rPr>
              <a:t>Partage sur le site internet</a:t>
            </a:r>
            <a:endParaRPr lang="en-US" sz="2000" dirty="0">
              <a:solidFill>
                <a:schemeClr val="tx2"/>
              </a:solidFill>
              <a:latin typeface="Calibri"/>
              <a:cs typeface="Century Gothic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5900" y="450534"/>
            <a:ext cx="82199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chemeClr val="tx2"/>
                </a:solidFill>
              </a:rPr>
              <a:t>2. Application des savoir-faire</a:t>
            </a:r>
            <a:endParaRPr lang="fr-FR" sz="2800" b="1" dirty="0">
              <a:solidFill>
                <a:schemeClr val="tx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63794" y="1545634"/>
            <a:ext cx="4360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</a:rPr>
              <a:t>Lecture et analyse de graphiques</a:t>
            </a:r>
          </a:p>
        </p:txBody>
      </p:sp>
      <p:pic>
        <p:nvPicPr>
          <p:cNvPr id="4" name="Image 3" descr="3. L'aération (glissé(e)s) 8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97252" y="2007299"/>
            <a:ext cx="4254501" cy="2806700"/>
          </a:xfrm>
          <a:prstGeom prst="rect">
            <a:avLst/>
          </a:prstGeom>
        </p:spPr>
      </p:pic>
      <p:pic>
        <p:nvPicPr>
          <p:cNvPr id="5" name="Image 4" descr="3. L'aération (glissé(e)s) 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467721" y="3347149"/>
            <a:ext cx="4216400" cy="29337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44B0C65-869B-8440-B9F6-2DD8998D5F9F}"/>
              </a:ext>
            </a:extLst>
          </p:cNvPr>
          <p:cNvSpPr txBox="1"/>
          <p:nvPr/>
        </p:nvSpPr>
        <p:spPr>
          <a:xfrm>
            <a:off x="4829860" y="2867164"/>
            <a:ext cx="3899516" cy="399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.Apple Color Emoji UI"/>
              <a:buChar char="📌"/>
            </a:pPr>
            <a:r>
              <a:rPr lang="fr-FR" dirty="0">
                <a:latin typeface="Century Gothic" panose="020B0502020202020204" pitchFamily="34" charset="0"/>
              </a:rPr>
              <a:t>Voir les poussières (fiche 14)</a:t>
            </a:r>
          </a:p>
          <a:p>
            <a:pPr marL="285750" indent="-285750">
              <a:lnSpc>
                <a:spcPct val="150000"/>
              </a:lnSpc>
              <a:buFont typeface=".Apple Color Emoji UI"/>
              <a:buChar char="📌"/>
            </a:pPr>
            <a:r>
              <a:rPr lang="fr-FR" dirty="0">
                <a:latin typeface="Century Gothic" panose="020B0502020202020204" pitchFamily="34" charset="0"/>
              </a:rPr>
              <a:t>Piéger la poussière (fiche 16)</a:t>
            </a:r>
          </a:p>
          <a:p>
            <a:pPr marL="285750" indent="-285750">
              <a:lnSpc>
                <a:spcPct val="150000"/>
              </a:lnSpc>
              <a:buFont typeface=".Apple Color Emoji UI"/>
              <a:buChar char="📌"/>
            </a:pPr>
            <a:r>
              <a:rPr lang="fr-FR" dirty="0">
                <a:latin typeface="Century Gothic" panose="020B0502020202020204" pitchFamily="34" charset="0"/>
              </a:rPr>
              <a:t>Des champignons et des bactéries dans l’air ? (fiche 15)</a:t>
            </a:r>
          </a:p>
          <a:p>
            <a:pPr marL="285750" indent="-285750">
              <a:lnSpc>
                <a:spcPct val="150000"/>
              </a:lnSpc>
              <a:buFont typeface=".Apple Color Emoji UI"/>
              <a:buChar char="📌"/>
            </a:pPr>
            <a:r>
              <a:rPr lang="fr-FR" dirty="0">
                <a:latin typeface="Century Gothic" panose="020B0502020202020204" pitchFamily="34" charset="0"/>
              </a:rPr>
              <a:t>De l’eau dans l’air ? (fiche 17)</a:t>
            </a:r>
          </a:p>
          <a:p>
            <a:pPr marL="285750" indent="-285750">
              <a:lnSpc>
                <a:spcPct val="150000"/>
              </a:lnSpc>
              <a:buFont typeface=".Apple Color Emoji UI"/>
              <a:buChar char="📌"/>
            </a:pPr>
            <a:endParaRPr lang="fr-FR" sz="20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.Apple Color Emoji UI"/>
              <a:buChar char="📌"/>
            </a:pPr>
            <a:endParaRPr lang="fr-FR" sz="20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fr-FR" sz="20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fr-FR" sz="2000" dirty="0"/>
          </a:p>
        </p:txBody>
      </p:sp>
      <p:pic>
        <p:nvPicPr>
          <p:cNvPr id="3" name="Image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091A238-8298-324F-8D56-46A62D9134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2319396" y="2867164"/>
            <a:ext cx="2510464" cy="350275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293468" y="956597"/>
            <a:ext cx="287378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>
                <a:solidFill>
                  <a:schemeClr val="accent6"/>
                </a:solidFill>
              </a:rPr>
              <a:t>Des fiches d’activités supplémentaires</a:t>
            </a:r>
          </a:p>
          <a:p>
            <a:endParaRPr lang="fr-BE" sz="2400" dirty="0" smtClean="0">
              <a:solidFill>
                <a:schemeClr val="accent6"/>
              </a:solidFill>
            </a:endParaRPr>
          </a:p>
          <a:p>
            <a:endParaRPr lang="fr-BE" sz="2400" dirty="0" smtClean="0">
              <a:solidFill>
                <a:schemeClr val="accent6"/>
              </a:solidFill>
            </a:endParaRPr>
          </a:p>
          <a:p>
            <a:endParaRPr lang="fr-BE" sz="2400" dirty="0" smtClean="0">
              <a:solidFill>
                <a:schemeClr val="accent6"/>
              </a:solidFill>
            </a:endParaRPr>
          </a:p>
          <a:p>
            <a:r>
              <a:rPr lang="fr-BE" sz="2800" b="1" dirty="0" smtClean="0">
                <a:solidFill>
                  <a:schemeClr val="tx2"/>
                </a:solidFill>
              </a:rPr>
              <a:t>   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7CD70B8-99BF-8947-8A01-884020F04C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216674" y="956597"/>
            <a:ext cx="2227724" cy="31082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6674" y="300520"/>
            <a:ext cx="36642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chemeClr val="tx2"/>
                </a:solidFill>
              </a:rPr>
              <a:t>Pour approfondir le sujet …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28986" y="1979910"/>
            <a:ext cx="6585324" cy="1447382"/>
          </a:xfrm>
        </p:spPr>
        <p:txBody>
          <a:bodyPr>
            <a:noAutofit/>
          </a:bodyPr>
          <a:lstStyle/>
          <a:p>
            <a:r>
              <a:rPr lang="fr-BE" sz="4400" b="1" dirty="0" smtClean="0">
                <a:solidFill>
                  <a:schemeClr val="accent1"/>
                </a:solidFill>
              </a:rPr>
              <a:t>Merci pour votre écoute!</a:t>
            </a:r>
          </a:p>
          <a:p>
            <a:endParaRPr lang="fr-BE" sz="4400" b="1" dirty="0" smtClean="0">
              <a:solidFill>
                <a:schemeClr val="accent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5A61BB6-3C8A-0344-82BA-12A538AAB462}"/>
              </a:ext>
            </a:extLst>
          </p:cNvPr>
          <p:cNvGrpSpPr>
            <a:grpSpLocks noChangeAspect="1"/>
          </p:cNvGrpSpPr>
          <p:nvPr/>
        </p:nvGrpSpPr>
        <p:grpSpPr>
          <a:xfrm>
            <a:off x="519008" y="4386907"/>
            <a:ext cx="8304437" cy="1545120"/>
            <a:chOff x="1140994" y="2957432"/>
            <a:chExt cx="7675346" cy="1318220"/>
          </a:xfrm>
        </p:grpSpPr>
        <p:pic>
          <p:nvPicPr>
            <p:cNvPr id="4" name="Image 3" descr="https://www.issep.be/wp-content/uploads/logo-entreprise-ISSeP-reduction.jpg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994" y="2957432"/>
              <a:ext cx="1143833" cy="13182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Image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3549651" y="3132977"/>
              <a:ext cx="2402204" cy="1135837"/>
            </a:xfrm>
            <a:prstGeom prst="rect">
              <a:avLst/>
            </a:prstGeom>
          </p:spPr>
        </p:pic>
        <p:pic>
          <p:nvPicPr>
            <p:cNvPr id="6" name="Image 5" descr="Logo SPW environnement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362" y="3132977"/>
              <a:ext cx="1795978" cy="87322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156074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51684"/>
          <a:stretch/>
        </p:blipFill>
        <p:spPr>
          <a:xfrm rot="5400000">
            <a:off x="1120863" y="-1134484"/>
            <a:ext cx="6902271" cy="914399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0828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83271" y="2134174"/>
            <a:ext cx="7643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1"/>
                </a:solidFill>
                <a:latin typeface="Century Gothic"/>
                <a:cs typeface="Century Gothic"/>
              </a:rPr>
              <a:t>Mieux respirer </a:t>
            </a:r>
          </a:p>
          <a:p>
            <a:pPr algn="ctr"/>
            <a:r>
              <a:rPr lang="fr-FR" sz="4400" b="1" dirty="0">
                <a:solidFill>
                  <a:schemeClr val="accent1"/>
                </a:solidFill>
                <a:latin typeface="Century Gothic"/>
                <a:cs typeface="Century Gothic"/>
              </a:rPr>
              <a:t>pour mieux penser</a:t>
            </a:r>
          </a:p>
          <a:p>
            <a:pPr algn="ctr"/>
            <a:endParaRPr lang="fr-FR" sz="4400" b="1" dirty="0" smtClean="0">
              <a:solidFill>
                <a:schemeClr val="accent1"/>
              </a:solidFill>
              <a:latin typeface="Century Gothic"/>
              <a:cs typeface="Century Gothic"/>
            </a:endParaRPr>
          </a:p>
          <a:p>
            <a:pPr algn="ctr"/>
            <a:r>
              <a:rPr lang="fr-FR" sz="3200" b="1" dirty="0" smtClean="0">
                <a:solidFill>
                  <a:schemeClr val="accent1"/>
                </a:solidFill>
                <a:latin typeface="Century Gothic"/>
                <a:cs typeface="Century Gothic"/>
              </a:rPr>
              <a:t>Devenir </a:t>
            </a:r>
            <a:r>
              <a:rPr lang="fr-FR" sz="3200" b="1" dirty="0">
                <a:solidFill>
                  <a:schemeClr val="accent1"/>
                </a:solidFill>
                <a:latin typeface="Century Gothic"/>
                <a:cs typeface="Century Gothic"/>
              </a:rPr>
              <a:t>tous acteurs de la qualité de l’air intérieur dans l’école </a:t>
            </a:r>
            <a:endParaRPr lang="fr-FR" sz="3200" dirty="0">
              <a:solidFill>
                <a:schemeClr val="accent1"/>
              </a:solidFill>
              <a:latin typeface="Century Gothic"/>
              <a:cs typeface="Century Gothic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7C82-7A6E-C846-A3FD-3FEA04DD545B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42CD516-0F30-F047-8830-6786E77EA6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3373362" y="412445"/>
            <a:ext cx="2463747" cy="126327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622" y="412446"/>
            <a:ext cx="574012" cy="76816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76997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-187" t="461" r="187" b="17296"/>
          <a:stretch/>
        </p:blipFill>
        <p:spPr>
          <a:xfrm rot="20654752">
            <a:off x="761363" y="648045"/>
            <a:ext cx="4460585" cy="622550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535442" y="1512455"/>
            <a:ext cx="28737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>
                <a:solidFill>
                  <a:schemeClr val="accent6"/>
                </a:solidFill>
              </a:rPr>
              <a:t>Des fiches descriptives des séquences d’activités</a:t>
            </a:r>
          </a:p>
          <a:p>
            <a:endParaRPr lang="fr-BE" sz="2400" dirty="0" smtClean="0">
              <a:solidFill>
                <a:schemeClr val="accent6"/>
              </a:solidFill>
            </a:endParaRPr>
          </a:p>
          <a:p>
            <a:r>
              <a:rPr lang="fr-BE" sz="2400" dirty="0" smtClean="0">
                <a:solidFill>
                  <a:schemeClr val="accent6"/>
                </a:solidFill>
              </a:rPr>
              <a:t>Disponibles sur le site </a:t>
            </a:r>
            <a:r>
              <a:rPr lang="fr-BE" sz="2400" b="1" dirty="0" smtClean="0">
                <a:solidFill>
                  <a:schemeClr val="accent6"/>
                </a:solidFill>
              </a:rPr>
              <a:t>Abcd’air</a:t>
            </a:r>
            <a:r>
              <a:rPr lang="fr-BE" sz="2400" dirty="0" smtClean="0">
                <a:solidFill>
                  <a:schemeClr val="accent6"/>
                </a:solidFill>
              </a:rPr>
              <a:t> à partir du 10 octobre 2020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E6CC410-D736-3547-A3F9-36BFC7759A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6972335" y="4789586"/>
            <a:ext cx="1399519" cy="7175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9809" y="159426"/>
            <a:ext cx="6742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accent1"/>
                </a:solidFill>
              </a:rPr>
              <a:t>L’ASBL Hypothèse met à votre disposition…</a:t>
            </a:r>
            <a:endParaRPr lang="fr-FR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5535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828244" y="5612919"/>
            <a:ext cx="3456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>
                <a:latin typeface="Calibri"/>
              </a:rPr>
              <a:t> </a:t>
            </a:r>
            <a:r>
              <a:rPr lang="fr-BE" sz="2000" dirty="0">
                <a:solidFill>
                  <a:schemeClr val="tx2"/>
                </a:solidFill>
                <a:latin typeface="Calibri"/>
                <a:cs typeface="Century Gothic"/>
              </a:rPr>
              <a:t>Malle</a:t>
            </a:r>
            <a:r>
              <a:rPr lang="fr-BE" sz="2000" dirty="0" smtClean="0">
                <a:solidFill>
                  <a:schemeClr val="tx2"/>
                </a:solidFill>
                <a:latin typeface="Calibri"/>
                <a:cs typeface="Century Gothic"/>
              </a:rPr>
              <a:t> pour les activités sur l’air</a:t>
            </a:r>
            <a:endParaRPr lang="en-US" sz="2000" dirty="0">
              <a:solidFill>
                <a:schemeClr val="tx2"/>
              </a:solidFill>
              <a:latin typeface="Calibri"/>
              <a:cs typeface="Century Gothic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E38D-3C1E-2646-BDC9-5633306F9A06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E6CC410-D736-3547-A3F9-36BFC7759A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7411915" y="4959228"/>
            <a:ext cx="1274885" cy="653691"/>
          </a:xfrm>
          <a:prstGeom prst="rect">
            <a:avLst/>
          </a:prstGeom>
        </p:spPr>
      </p:pic>
      <p:pic>
        <p:nvPicPr>
          <p:cNvPr id="9" name="Image 8" descr="Malle matérie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44" y="1001071"/>
            <a:ext cx="3456750" cy="461184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498068" y="1246092"/>
            <a:ext cx="28737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>
                <a:solidFill>
                  <a:schemeClr val="accent6"/>
                </a:solidFill>
              </a:rPr>
              <a:t>Des malles avec le  matériel nécessaire pour mener les artivités en classe</a:t>
            </a:r>
          </a:p>
          <a:p>
            <a:endParaRPr lang="fr-BE" sz="2400" dirty="0" smtClean="0">
              <a:solidFill>
                <a:schemeClr val="accent6"/>
              </a:solidFill>
            </a:endParaRPr>
          </a:p>
          <a:p>
            <a:r>
              <a:rPr lang="fr-BE" sz="2400" dirty="0" smtClean="0">
                <a:solidFill>
                  <a:schemeClr val="accent6"/>
                </a:solidFill>
              </a:rPr>
              <a:t>En prêt à partir du mois d’octobre</a:t>
            </a:r>
          </a:p>
          <a:p>
            <a:endParaRPr lang="fr-BE" sz="2400" b="1" dirty="0" smtClean="0">
              <a:solidFill>
                <a:schemeClr val="accent6"/>
              </a:solidFill>
            </a:endParaRPr>
          </a:p>
          <a:p>
            <a:r>
              <a:rPr lang="fr-BE" sz="2400" b="1" dirty="0" smtClean="0">
                <a:solidFill>
                  <a:schemeClr val="accent6"/>
                </a:solidFill>
              </a:rPr>
              <a:t>20€ de caution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29809" y="159426"/>
            <a:ext cx="6742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accent1"/>
                </a:solidFill>
              </a:rPr>
              <a:t>L’ASBL Hypothèse met à votre disposition…</a:t>
            </a:r>
            <a:endParaRPr lang="fr-FR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82418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E38D-3C1E-2646-BDC9-5633306F9A06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E6CC410-D736-3547-A3F9-36BFC7759A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7411915" y="4959228"/>
            <a:ext cx="1274885" cy="65369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498068" y="1088605"/>
            <a:ext cx="28737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400" dirty="0" smtClean="0">
                <a:solidFill>
                  <a:schemeClr val="accent6"/>
                </a:solidFill>
              </a:rPr>
              <a:t>Un accompagnement par téléphone ou par mail pour répondre aux questions après la présentation du projet.</a:t>
            </a:r>
          </a:p>
          <a:p>
            <a:endParaRPr lang="fr-BE" sz="2400" dirty="0" smtClean="0">
              <a:solidFill>
                <a:schemeClr val="accent6"/>
              </a:solidFill>
            </a:endParaRPr>
          </a:p>
          <a:p>
            <a:endParaRPr lang="fr-BE" sz="2400" dirty="0" smtClean="0">
              <a:solidFill>
                <a:schemeClr val="accent6"/>
              </a:solidFill>
            </a:endParaRPr>
          </a:p>
          <a:p>
            <a:endParaRPr lang="fr-BE" sz="2400" dirty="0" smtClean="0">
              <a:solidFill>
                <a:schemeClr val="accent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9809" y="159426"/>
            <a:ext cx="6742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accent1"/>
                </a:solidFill>
              </a:rPr>
              <a:t>L’ASBL Hypothèse met à votre disposition…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80720" y="4251342"/>
            <a:ext cx="48565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smtClean="0">
                <a:latin typeface="Calibri"/>
              </a:rPr>
              <a:t> </a:t>
            </a:r>
            <a:r>
              <a:rPr lang="fr-BE" sz="2000" dirty="0" smtClean="0">
                <a:solidFill>
                  <a:schemeClr val="tx2"/>
                </a:solidFill>
                <a:latin typeface="Calibri"/>
                <a:cs typeface="Century Gothic"/>
              </a:rPr>
              <a:t>Inscription auprès de Marie Dethier</a:t>
            </a:r>
          </a:p>
          <a:p>
            <a:r>
              <a:rPr lang="fr-BE" sz="2000" dirty="0" smtClean="0">
                <a:solidFill>
                  <a:schemeClr val="tx2"/>
                </a:solidFill>
                <a:latin typeface="Calibri"/>
                <a:cs typeface="Century Gothic"/>
              </a:rPr>
              <a:t>              </a:t>
            </a:r>
          </a:p>
          <a:p>
            <a:r>
              <a:rPr lang="fr-BE" sz="2000" dirty="0" smtClean="0">
                <a:solidFill>
                  <a:schemeClr val="tx2"/>
                </a:solidFill>
                <a:latin typeface="Calibri"/>
                <a:cs typeface="Century Gothic"/>
              </a:rPr>
              <a:t>	m.dethier@hypothese.be</a:t>
            </a:r>
            <a:endParaRPr lang="en-US" sz="2000" dirty="0">
              <a:solidFill>
                <a:schemeClr val="tx2"/>
              </a:solidFill>
              <a:latin typeface="Calibri"/>
              <a:cs typeface="Century Gothic"/>
            </a:endParaRPr>
          </a:p>
        </p:txBody>
      </p:sp>
      <p:pic>
        <p:nvPicPr>
          <p:cNvPr id="12" name="Image 11" descr="Unknow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93" y="1435483"/>
            <a:ext cx="3989711" cy="156928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82418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E6CC410-D736-3547-A3F9-36BFC7759A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7411915" y="5286073"/>
            <a:ext cx="1274885" cy="65369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813014" y="1860581"/>
            <a:ext cx="287378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>
                <a:solidFill>
                  <a:schemeClr val="accent6"/>
                </a:solidFill>
              </a:rPr>
              <a:t>Un site internet qui rassemble les séquences pédagogiques et d’autres informations scientifiques sur le thème de l’air. </a:t>
            </a:r>
          </a:p>
          <a:p>
            <a:endParaRPr lang="fr-BE" sz="2400" dirty="0" smtClean="0">
              <a:solidFill>
                <a:schemeClr val="accent6"/>
              </a:solidFill>
            </a:endParaRPr>
          </a:p>
          <a:p>
            <a:endParaRPr lang="fr-BE" sz="2400" dirty="0" smtClean="0">
              <a:solidFill>
                <a:schemeClr val="accent6"/>
              </a:solidFill>
            </a:endParaRPr>
          </a:p>
          <a:p>
            <a:endParaRPr lang="fr-BE" sz="2400" dirty="0" smtClean="0">
              <a:solidFill>
                <a:schemeClr val="accent6"/>
              </a:solidFill>
            </a:endParaRPr>
          </a:p>
          <a:p>
            <a:r>
              <a:rPr lang="fr-BE" sz="2800" b="1" dirty="0" smtClean="0">
                <a:solidFill>
                  <a:schemeClr val="tx2"/>
                </a:solidFill>
              </a:rPr>
              <a:t>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229809" y="159426"/>
            <a:ext cx="6742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accent1"/>
                </a:solidFill>
              </a:rPr>
              <a:t>L’ASBL Hypothèse met à votre disposition…</a:t>
            </a:r>
            <a:endParaRPr lang="fr-FR" dirty="0"/>
          </a:p>
        </p:txBody>
      </p:sp>
      <p:pic>
        <p:nvPicPr>
          <p:cNvPr id="7" name="Image 6" descr="Logo AIR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74" y="1193288"/>
            <a:ext cx="4092785" cy="409278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8241831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1651</TotalTime>
  <Words>1323</Words>
  <Application>Microsoft Macintosh PowerPoint</Application>
  <PresentationFormat>Présentation à l'écran (4:3)</PresentationFormat>
  <Paragraphs>263</Paragraphs>
  <Slides>45</Slides>
  <Notes>1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46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Des séquences d’activités pensées en progression pour…   </vt:lpstr>
      <vt:lpstr>Diapositive 11</vt:lpstr>
      <vt:lpstr>Des séquences d’activités pensées en progression pour les élèves de 9 à 14 ans   </vt:lpstr>
      <vt:lpstr>         Séquence 1  La matérialité de l’air       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         Séquence 2  La composition de l’air et sa modification par la respiration       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         Séquence 3  L’importance de l’aération sur le taux de CO2 d’une classe       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Master</dc:creator>
  <cp:lastModifiedBy>Master</cp:lastModifiedBy>
  <cp:revision>31</cp:revision>
  <cp:lastPrinted>2020-09-23T07:12:07Z</cp:lastPrinted>
  <dcterms:created xsi:type="dcterms:W3CDTF">2020-09-22T14:00:23Z</dcterms:created>
  <dcterms:modified xsi:type="dcterms:W3CDTF">2020-09-23T07:12:14Z</dcterms:modified>
</cp:coreProperties>
</file>